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7"/>
  </p:notesMasterIdLst>
  <p:sldIdLst>
    <p:sldId id="256" r:id="rId2"/>
    <p:sldId id="297" r:id="rId3"/>
    <p:sldId id="308" r:id="rId4"/>
    <p:sldId id="310" r:id="rId5"/>
    <p:sldId id="319" r:id="rId6"/>
    <p:sldId id="321" r:id="rId7"/>
    <p:sldId id="322" r:id="rId8"/>
    <p:sldId id="323" r:id="rId9"/>
    <p:sldId id="305" r:id="rId10"/>
    <p:sldId id="311" r:id="rId11"/>
    <p:sldId id="320" r:id="rId12"/>
    <p:sldId id="312" r:id="rId13"/>
    <p:sldId id="313" r:id="rId14"/>
    <p:sldId id="314" r:id="rId15"/>
    <p:sldId id="315" r:id="rId16"/>
    <p:sldId id="325" r:id="rId17"/>
    <p:sldId id="324" r:id="rId18"/>
    <p:sldId id="309" r:id="rId19"/>
    <p:sldId id="317" r:id="rId20"/>
    <p:sldId id="316" r:id="rId21"/>
    <p:sldId id="318" r:id="rId22"/>
    <p:sldId id="301" r:id="rId23"/>
    <p:sldId id="302" r:id="rId24"/>
    <p:sldId id="303" r:id="rId25"/>
    <p:sldId id="30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11" autoAdjust="0"/>
    <p:restoredTop sz="90418" autoAdjust="0"/>
  </p:normalViewPr>
  <p:slideViewPr>
    <p:cSldViewPr snapToGrid="0">
      <p:cViewPr varScale="1">
        <p:scale>
          <a:sx n="79" d="100"/>
          <a:sy n="79" d="100"/>
        </p:scale>
        <p:origin x="883"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E20648-4EA4-476D-B91E-E2E198445612}" type="datetimeFigureOut">
              <a:rPr lang="nl-NL" smtClean="0"/>
              <a:t>2-11-2019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639FEB-34B9-4508-938D-9E3391E97F91}" type="slidenum">
              <a:rPr lang="nl-NL" smtClean="0"/>
              <a:t>‹nr.›</a:t>
            </a:fld>
            <a:endParaRPr lang="nl-NL"/>
          </a:p>
        </p:txBody>
      </p:sp>
    </p:spTree>
    <p:extLst>
      <p:ext uri="{BB962C8B-B14F-4D97-AF65-F5344CB8AC3E}">
        <p14:creationId xmlns:p14="http://schemas.microsoft.com/office/powerpoint/2010/main" val="2323884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07236749-6276-46B8-A2AB-630CD95558DF}" type="slidenum">
              <a:rPr lang="nl-NL" smtClean="0"/>
              <a:t>3</a:t>
            </a:fld>
            <a:endParaRPr lang="nl-NL"/>
          </a:p>
        </p:txBody>
      </p:sp>
    </p:spTree>
    <p:extLst>
      <p:ext uri="{BB962C8B-B14F-4D97-AF65-F5344CB8AC3E}">
        <p14:creationId xmlns:p14="http://schemas.microsoft.com/office/powerpoint/2010/main" val="1468127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34D88AAB-1C23-4F41-BE80-D277AF1B1AD5}" type="datetimeFigureOut">
              <a:rPr lang="nl-NL" smtClean="0"/>
              <a:t>2-11-2019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2DE4D9D-3BB7-4F98-B7CF-15D619482063}"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1906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34D88AAB-1C23-4F41-BE80-D277AF1B1AD5}" type="datetimeFigureOut">
              <a:rPr lang="nl-NL" smtClean="0"/>
              <a:t>2-11-2019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2DE4D9D-3BB7-4F98-B7CF-15D619482063}" type="slidenum">
              <a:rPr lang="nl-NL" smtClean="0"/>
              <a:t>‹nr.›</a:t>
            </a:fld>
            <a:endParaRPr lang="nl-NL"/>
          </a:p>
        </p:txBody>
      </p:sp>
    </p:spTree>
    <p:extLst>
      <p:ext uri="{BB962C8B-B14F-4D97-AF65-F5344CB8AC3E}">
        <p14:creationId xmlns:p14="http://schemas.microsoft.com/office/powerpoint/2010/main" val="1606065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smtClean="0"/>
              <a:t>Klik om de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34D88AAB-1C23-4F41-BE80-D277AF1B1AD5}" type="datetimeFigureOut">
              <a:rPr lang="nl-NL" smtClean="0"/>
              <a:t>2-11-2019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2DE4D9D-3BB7-4F98-B7CF-15D619482063}" type="slidenum">
              <a:rPr lang="nl-NL" smtClean="0"/>
              <a:t>‹nr.›</a:t>
            </a:fld>
            <a:endParaRPr lang="nl-N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3829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34D88AAB-1C23-4F41-BE80-D277AF1B1AD5}" type="datetimeFigureOut">
              <a:rPr lang="nl-NL" smtClean="0"/>
              <a:t>2-11-2019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2DE4D9D-3BB7-4F98-B7CF-15D619482063}" type="slidenum">
              <a:rPr lang="nl-NL" smtClean="0"/>
              <a:t>‹nr.›</a:t>
            </a:fld>
            <a:endParaRPr lang="nl-NL"/>
          </a:p>
        </p:txBody>
      </p:sp>
    </p:spTree>
    <p:extLst>
      <p:ext uri="{BB962C8B-B14F-4D97-AF65-F5344CB8AC3E}">
        <p14:creationId xmlns:p14="http://schemas.microsoft.com/office/powerpoint/2010/main" val="4251109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smtClean="0"/>
              <a:t>Klik om de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34D88AAB-1C23-4F41-BE80-D277AF1B1AD5}" type="datetimeFigureOut">
              <a:rPr lang="nl-NL" smtClean="0"/>
              <a:t>2-11-2019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2DE4D9D-3BB7-4F98-B7CF-15D619482063}"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5370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34D88AAB-1C23-4F41-BE80-D277AF1B1AD5}" type="datetimeFigureOut">
              <a:rPr lang="nl-NL" smtClean="0"/>
              <a:t>2-11-2019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2DE4D9D-3BB7-4F98-B7CF-15D619482063}" type="slidenum">
              <a:rPr lang="nl-NL" smtClean="0"/>
              <a:t>‹nr.›</a:t>
            </a:fld>
            <a:endParaRPr lang="nl-NL"/>
          </a:p>
        </p:txBody>
      </p:sp>
    </p:spTree>
    <p:extLst>
      <p:ext uri="{BB962C8B-B14F-4D97-AF65-F5344CB8AC3E}">
        <p14:creationId xmlns:p14="http://schemas.microsoft.com/office/powerpoint/2010/main" val="728879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smtClean="0"/>
              <a:t>Klik om de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024128" y="2967788"/>
            <a:ext cx="4754880" cy="33415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smtClean="0"/>
              <a:t>Tekststijl van het model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34D88AAB-1C23-4F41-BE80-D277AF1B1AD5}" type="datetimeFigureOut">
              <a:rPr lang="nl-NL" smtClean="0"/>
              <a:t>2-11-2019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F2DE4D9D-3BB7-4F98-B7CF-15D619482063}" type="slidenum">
              <a:rPr lang="nl-NL" smtClean="0"/>
              <a:t>‹nr.›</a:t>
            </a:fld>
            <a:endParaRPr lang="nl-NL"/>
          </a:p>
        </p:txBody>
      </p:sp>
    </p:spTree>
    <p:extLst>
      <p:ext uri="{BB962C8B-B14F-4D97-AF65-F5344CB8AC3E}">
        <p14:creationId xmlns:p14="http://schemas.microsoft.com/office/powerpoint/2010/main" val="3250761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34D88AAB-1C23-4F41-BE80-D277AF1B1AD5}" type="datetimeFigureOut">
              <a:rPr lang="nl-NL" smtClean="0"/>
              <a:t>2-11-2019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F2DE4D9D-3BB7-4F98-B7CF-15D619482063}" type="slidenum">
              <a:rPr lang="nl-NL" smtClean="0"/>
              <a:t>‹nr.›</a:t>
            </a:fld>
            <a:endParaRPr lang="nl-NL"/>
          </a:p>
        </p:txBody>
      </p:sp>
    </p:spTree>
    <p:extLst>
      <p:ext uri="{BB962C8B-B14F-4D97-AF65-F5344CB8AC3E}">
        <p14:creationId xmlns:p14="http://schemas.microsoft.com/office/powerpoint/2010/main" val="1696373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D88AAB-1C23-4F41-BE80-D277AF1B1AD5}" type="datetimeFigureOut">
              <a:rPr lang="nl-NL" smtClean="0"/>
              <a:t>2-11-2019</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F2DE4D9D-3BB7-4F98-B7CF-15D619482063}" type="slidenum">
              <a:rPr lang="nl-NL" smtClean="0"/>
              <a:t>‹nr.›</a:t>
            </a:fld>
            <a:endParaRPr lang="nl-NL"/>
          </a:p>
        </p:txBody>
      </p:sp>
    </p:spTree>
    <p:extLst>
      <p:ext uri="{BB962C8B-B14F-4D97-AF65-F5344CB8AC3E}">
        <p14:creationId xmlns:p14="http://schemas.microsoft.com/office/powerpoint/2010/main" val="3912893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smtClean="0"/>
              <a:t>Klik om de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34D88AAB-1C23-4F41-BE80-D277AF1B1AD5}" type="datetimeFigureOut">
              <a:rPr lang="nl-NL" smtClean="0"/>
              <a:t>2-11-2019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2DE4D9D-3BB7-4F98-B7CF-15D619482063}" type="slidenum">
              <a:rPr lang="nl-NL" smtClean="0"/>
              <a:t>‹nr.›</a:t>
            </a:fld>
            <a:endParaRPr lang="nl-NL"/>
          </a:p>
        </p:txBody>
      </p:sp>
    </p:spTree>
    <p:extLst>
      <p:ext uri="{BB962C8B-B14F-4D97-AF65-F5344CB8AC3E}">
        <p14:creationId xmlns:p14="http://schemas.microsoft.com/office/powerpoint/2010/main" val="951961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34D88AAB-1C23-4F41-BE80-D277AF1B1AD5}" type="datetimeFigureOut">
              <a:rPr lang="nl-NL" smtClean="0"/>
              <a:t>2-11-2019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2DE4D9D-3BB7-4F98-B7CF-15D619482063}"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190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4D88AAB-1C23-4F41-BE80-D277AF1B1AD5}" type="datetimeFigureOut">
              <a:rPr lang="nl-NL" smtClean="0"/>
              <a:t>2-11-2019</a:t>
            </a:fld>
            <a:endParaRPr lang="nl-N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nl-N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2DE4D9D-3BB7-4F98-B7CF-15D619482063}" type="slidenum">
              <a:rPr lang="nl-NL" smtClean="0"/>
              <a:t>‹nr.›</a:t>
            </a:fld>
            <a:endParaRPr lang="nl-N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327177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SCEGS</a:t>
            </a:r>
            <a:endParaRPr lang="nl-NL" dirty="0"/>
          </a:p>
        </p:txBody>
      </p:sp>
      <p:sp>
        <p:nvSpPr>
          <p:cNvPr id="3" name="Ondertitel 2"/>
          <p:cNvSpPr>
            <a:spLocks noGrp="1"/>
          </p:cNvSpPr>
          <p:nvPr>
            <p:ph type="subTitle" idx="1"/>
          </p:nvPr>
        </p:nvSpPr>
        <p:spPr/>
        <p:txBody>
          <a:bodyPr/>
          <a:lstStyle/>
          <a:p>
            <a:r>
              <a:rPr lang="nl-NL" smtClean="0"/>
              <a:t>Klinisch redeneren</a:t>
            </a:r>
            <a:endParaRPr lang="nl-NL" dirty="0"/>
          </a:p>
        </p:txBody>
      </p:sp>
    </p:spTree>
    <p:extLst>
      <p:ext uri="{BB962C8B-B14F-4D97-AF65-F5344CB8AC3E}">
        <p14:creationId xmlns:p14="http://schemas.microsoft.com/office/powerpoint/2010/main" val="386440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54954" y="973668"/>
            <a:ext cx="9155995" cy="1377646"/>
          </a:xfrm>
        </p:spPr>
        <p:txBody>
          <a:bodyPr>
            <a:normAutofit fontScale="90000"/>
          </a:bodyPr>
          <a:lstStyle/>
          <a:p>
            <a:r>
              <a:rPr lang="nl-NL" dirty="0"/>
              <a:t>Somatische </a:t>
            </a:r>
            <a:r>
              <a:rPr lang="nl-NL" dirty="0" smtClean="0"/>
              <a:t>dimensie</a:t>
            </a:r>
            <a:br>
              <a:rPr lang="nl-NL" dirty="0" smtClean="0"/>
            </a:br>
            <a:r>
              <a:rPr lang="nl-NL" dirty="0"/>
              <a:t>Wat zijn de </a:t>
            </a:r>
            <a:r>
              <a:rPr lang="nl-NL" b="1" dirty="0"/>
              <a:t>S</a:t>
            </a:r>
            <a:r>
              <a:rPr lang="nl-NL" dirty="0"/>
              <a:t>ignalen en </a:t>
            </a:r>
            <a:r>
              <a:rPr lang="nl-NL" dirty="0" smtClean="0"/>
              <a:t>klachten</a:t>
            </a:r>
            <a:r>
              <a:rPr lang="nl-NL" dirty="0"/>
              <a:t/>
            </a:r>
            <a:br>
              <a:rPr lang="nl-NL" dirty="0"/>
            </a:br>
            <a:endParaRPr lang="nl-NL" dirty="0"/>
          </a:p>
        </p:txBody>
      </p:sp>
      <p:sp>
        <p:nvSpPr>
          <p:cNvPr id="3" name="Tijdelijke aanduiding voor inhoud 2"/>
          <p:cNvSpPr>
            <a:spLocks noGrp="1"/>
          </p:cNvSpPr>
          <p:nvPr>
            <p:ph idx="1"/>
          </p:nvPr>
        </p:nvSpPr>
        <p:spPr>
          <a:xfrm>
            <a:off x="1154955" y="2438036"/>
            <a:ext cx="8407058" cy="3910511"/>
          </a:xfrm>
        </p:spPr>
        <p:txBody>
          <a:bodyPr>
            <a:normAutofit fontScale="92500" lnSpcReduction="10000"/>
          </a:bodyPr>
          <a:lstStyle/>
          <a:p>
            <a:pPr marL="0" indent="0">
              <a:buNone/>
            </a:pPr>
            <a:r>
              <a:rPr lang="nl-NL" dirty="0" smtClean="0"/>
              <a:t>Vraag de onderstaande klachten uit:</a:t>
            </a:r>
            <a:endParaRPr lang="nl-NL" dirty="0"/>
          </a:p>
          <a:p>
            <a:r>
              <a:rPr lang="nl-NL" dirty="0"/>
              <a:t>K</a:t>
            </a:r>
            <a:r>
              <a:rPr lang="nl-NL" dirty="0" smtClean="0"/>
              <a:t>lachtencluster (Maag-darm, cardiaal/longen, bewegingsapparaat </a:t>
            </a:r>
            <a:r>
              <a:rPr lang="nl-NL" dirty="0" err="1" smtClean="0"/>
              <a:t>etc</a:t>
            </a:r>
            <a:endParaRPr lang="nl-NL" dirty="0"/>
          </a:p>
          <a:p>
            <a:r>
              <a:rPr lang="nl-NL" dirty="0"/>
              <a:t>A</a:t>
            </a:r>
            <a:r>
              <a:rPr lang="nl-NL" dirty="0" smtClean="0"/>
              <a:t>lgemeen (</a:t>
            </a:r>
            <a:r>
              <a:rPr lang="nl-NL" dirty="0"/>
              <a:t>dat wil zeggen moeheid, hoofdpijn, duizeligheid, concentratie/geheugenklachten</a:t>
            </a:r>
            <a:r>
              <a:rPr lang="nl-NL" dirty="0" smtClean="0"/>
              <a:t>)</a:t>
            </a:r>
            <a:endParaRPr lang="nl-NL" dirty="0"/>
          </a:p>
          <a:p>
            <a:r>
              <a:rPr lang="nl-NL" dirty="0"/>
              <a:t>A</a:t>
            </a:r>
            <a:r>
              <a:rPr lang="nl-NL" dirty="0" smtClean="0"/>
              <a:t>ard</a:t>
            </a:r>
            <a:r>
              <a:rPr lang="nl-NL" dirty="0"/>
              <a:t>, plaats, duur, ernst en het patroon van de klachten;</a:t>
            </a:r>
          </a:p>
          <a:p>
            <a:r>
              <a:rPr lang="nl-NL" dirty="0" smtClean="0"/>
              <a:t>Andere aanvullende symptomen</a:t>
            </a:r>
            <a:r>
              <a:rPr lang="nl-NL" dirty="0"/>
              <a:t>;</a:t>
            </a:r>
          </a:p>
          <a:p>
            <a:r>
              <a:rPr lang="nl-NL" dirty="0"/>
              <a:t>G</a:t>
            </a:r>
            <a:r>
              <a:rPr lang="nl-NL" dirty="0" smtClean="0"/>
              <a:t>ebruik </a:t>
            </a:r>
            <a:r>
              <a:rPr lang="nl-NL" dirty="0"/>
              <a:t>van medicatie (ook zonder recept) en eventuele </a:t>
            </a:r>
            <a:r>
              <a:rPr lang="nl-NL" dirty="0" smtClean="0"/>
              <a:t>verslavende! </a:t>
            </a:r>
          </a:p>
          <a:p>
            <a:endParaRPr lang="nl-NL" dirty="0" smtClean="0"/>
          </a:p>
          <a:p>
            <a:pPr marL="0" indent="0">
              <a:buNone/>
            </a:pPr>
            <a:r>
              <a:rPr lang="nl-NL" dirty="0" smtClean="0"/>
              <a:t>Belang hiervan is; Je hebt een duidelijk beeld van de lichamelijke klachten. De patiënt ervaart dat hij wordt gehoord </a:t>
            </a:r>
          </a:p>
          <a:p>
            <a:endParaRPr lang="nl-NL" dirty="0"/>
          </a:p>
        </p:txBody>
      </p:sp>
      <p:sp>
        <p:nvSpPr>
          <p:cNvPr id="4" name="Tekstvak 3"/>
          <p:cNvSpPr txBox="1"/>
          <p:nvPr/>
        </p:nvSpPr>
        <p:spPr>
          <a:xfrm>
            <a:off x="9727475" y="2804160"/>
            <a:ext cx="2316480" cy="1754326"/>
          </a:xfrm>
          <a:prstGeom prst="rect">
            <a:avLst/>
          </a:prstGeom>
          <a:noFill/>
        </p:spPr>
        <p:txBody>
          <a:bodyPr wrap="square" rtlCol="0">
            <a:spAutoFit/>
          </a:bodyPr>
          <a:lstStyle/>
          <a:p>
            <a:r>
              <a:rPr lang="nl-NL" dirty="0"/>
              <a:t>Waar zit het</a:t>
            </a:r>
          </a:p>
          <a:p>
            <a:r>
              <a:rPr lang="nl-NL" dirty="0"/>
              <a:t>Wat voelt u</a:t>
            </a:r>
          </a:p>
          <a:p>
            <a:r>
              <a:rPr lang="nl-NL" dirty="0"/>
              <a:t>Wat bedoeld u me</a:t>
            </a:r>
          </a:p>
          <a:p>
            <a:r>
              <a:rPr lang="nl-NL" dirty="0"/>
              <a:t>Welke lichamelijk klachten heeft u</a:t>
            </a:r>
          </a:p>
          <a:p>
            <a:endParaRPr lang="nl-NL" dirty="0"/>
          </a:p>
        </p:txBody>
      </p:sp>
    </p:spTree>
    <p:extLst>
      <p:ext uri="{BB962C8B-B14F-4D97-AF65-F5344CB8AC3E}">
        <p14:creationId xmlns:p14="http://schemas.microsoft.com/office/powerpoint/2010/main" val="2500710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Als je denkt aan:</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dirty="0" smtClean="0"/>
              <a:t>Depressie</a:t>
            </a:r>
            <a:r>
              <a:rPr lang="nl-NL" dirty="0"/>
              <a:t>, angststoornis of alcoholproblematiek zijn de volgende voorbeeldvragen mogelijk:</a:t>
            </a:r>
          </a:p>
          <a:p>
            <a:r>
              <a:rPr lang="nl-NL" b="1" dirty="0"/>
              <a:t>Depressie</a:t>
            </a:r>
          </a:p>
          <a:p>
            <a:r>
              <a:rPr lang="nl-NL" dirty="0"/>
              <a:t>Bent u de laatste tijd somber?</a:t>
            </a:r>
          </a:p>
          <a:p>
            <a:r>
              <a:rPr lang="nl-NL" dirty="0"/>
              <a:t>Heeft u de laatste tijd nog plezier?</a:t>
            </a:r>
          </a:p>
          <a:p>
            <a:r>
              <a:rPr lang="nl-NL" b="1" dirty="0"/>
              <a:t>Angst</a:t>
            </a:r>
          </a:p>
          <a:p>
            <a:r>
              <a:rPr lang="nl-NL" dirty="0"/>
              <a:t>Bent u de laatste tijd angstig, of maakt u zich zorgen?</a:t>
            </a:r>
          </a:p>
          <a:p>
            <a:r>
              <a:rPr lang="nl-NL" dirty="0"/>
              <a:t>Hoe reëel is die angst?</a:t>
            </a:r>
          </a:p>
          <a:p>
            <a:r>
              <a:rPr lang="nl-NL" dirty="0"/>
              <a:t>Welke invloed is er op het functioneren?</a:t>
            </a:r>
          </a:p>
          <a:p>
            <a:r>
              <a:rPr lang="nl-NL" b="1" dirty="0"/>
              <a:t>Alcohol</a:t>
            </a:r>
          </a:p>
          <a:p>
            <a:r>
              <a:rPr lang="nl-NL" dirty="0"/>
              <a:t>Vindt u (of uw omgeving) dat u teveel drinkt?</a:t>
            </a:r>
          </a:p>
        </p:txBody>
      </p:sp>
    </p:spTree>
    <p:extLst>
      <p:ext uri="{BB962C8B-B14F-4D97-AF65-F5344CB8AC3E}">
        <p14:creationId xmlns:p14="http://schemas.microsoft.com/office/powerpoint/2010/main" val="4122173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54954" y="973668"/>
            <a:ext cx="8761413" cy="1186058"/>
          </a:xfrm>
        </p:spPr>
        <p:txBody>
          <a:bodyPr>
            <a:normAutofit fontScale="90000"/>
          </a:bodyPr>
          <a:lstStyle/>
          <a:p>
            <a:r>
              <a:rPr lang="nl-NL" dirty="0"/>
              <a:t>Cognitieve </a:t>
            </a:r>
            <a:r>
              <a:rPr lang="nl-NL" dirty="0" smtClean="0"/>
              <a:t>dimensie</a:t>
            </a:r>
            <a:br>
              <a:rPr lang="nl-NL" dirty="0" smtClean="0"/>
            </a:br>
            <a:r>
              <a:rPr lang="nl-NL" dirty="0"/>
              <a:t>Hoe reageert de </a:t>
            </a:r>
            <a:r>
              <a:rPr lang="nl-NL" dirty="0" smtClean="0"/>
              <a:t>zorgvrager</a:t>
            </a:r>
            <a:r>
              <a:rPr lang="nl-NL" dirty="0"/>
              <a:t/>
            </a:r>
            <a:br>
              <a:rPr lang="nl-NL" dirty="0"/>
            </a:br>
            <a:endParaRPr lang="nl-NL" dirty="0"/>
          </a:p>
        </p:txBody>
      </p:sp>
      <p:pic>
        <p:nvPicPr>
          <p:cNvPr id="4" name="Afbeelding 3"/>
          <p:cNvPicPr>
            <a:picLocks noChangeAspect="1"/>
          </p:cNvPicPr>
          <p:nvPr/>
        </p:nvPicPr>
        <p:blipFill>
          <a:blip r:embed="rId2"/>
          <a:stretch>
            <a:fillRect/>
          </a:stretch>
        </p:blipFill>
        <p:spPr>
          <a:xfrm>
            <a:off x="7434162" y="271039"/>
            <a:ext cx="4248758" cy="3387633"/>
          </a:xfrm>
          <a:prstGeom prst="rect">
            <a:avLst/>
          </a:prstGeom>
        </p:spPr>
      </p:pic>
      <p:sp>
        <p:nvSpPr>
          <p:cNvPr id="3" name="Tijdelijke aanduiding voor inhoud 2"/>
          <p:cNvSpPr>
            <a:spLocks noGrp="1"/>
          </p:cNvSpPr>
          <p:nvPr>
            <p:ph idx="1"/>
          </p:nvPr>
        </p:nvSpPr>
        <p:spPr>
          <a:xfrm>
            <a:off x="1154954" y="2307407"/>
            <a:ext cx="8825659" cy="3997597"/>
          </a:xfrm>
        </p:spPr>
        <p:txBody>
          <a:bodyPr>
            <a:normAutofit fontScale="92500" lnSpcReduction="20000"/>
          </a:bodyPr>
          <a:lstStyle/>
          <a:p>
            <a:pPr marL="0" indent="0">
              <a:buNone/>
            </a:pPr>
            <a:r>
              <a:rPr lang="nl-NL" dirty="0" smtClean="0"/>
              <a:t>Informeer naar:</a:t>
            </a:r>
            <a:endParaRPr lang="nl-NL" dirty="0"/>
          </a:p>
          <a:p>
            <a:r>
              <a:rPr lang="nl-NL" dirty="0"/>
              <a:t>D</a:t>
            </a:r>
            <a:r>
              <a:rPr lang="nl-NL" dirty="0" smtClean="0"/>
              <a:t>e </a:t>
            </a:r>
            <a:r>
              <a:rPr lang="nl-NL" dirty="0"/>
              <a:t>ideeën die bij de patiënt leven over het ontstaan en voortbestaan van zijn klacht (referentiekader);</a:t>
            </a:r>
          </a:p>
          <a:p>
            <a:r>
              <a:rPr lang="nl-NL" dirty="0"/>
              <a:t>D</a:t>
            </a:r>
            <a:r>
              <a:rPr lang="nl-NL" dirty="0" smtClean="0"/>
              <a:t>e </a:t>
            </a:r>
            <a:r>
              <a:rPr lang="nl-NL" dirty="0"/>
              <a:t>invloed die de patiënt hier zelf op denkt te hebben;</a:t>
            </a:r>
          </a:p>
          <a:p>
            <a:r>
              <a:rPr lang="nl-NL" dirty="0"/>
              <a:t>W</a:t>
            </a:r>
            <a:r>
              <a:rPr lang="nl-NL" dirty="0" smtClean="0"/>
              <a:t>aarom </a:t>
            </a:r>
            <a:r>
              <a:rPr lang="nl-NL" dirty="0"/>
              <a:t>de patiënt denkt bepaalde activiteiten of werkzaamheden niet (meer) te kunnen doen;</a:t>
            </a:r>
          </a:p>
          <a:p>
            <a:r>
              <a:rPr lang="nl-NL" dirty="0"/>
              <a:t>D</a:t>
            </a:r>
            <a:r>
              <a:rPr lang="nl-NL" dirty="0" smtClean="0"/>
              <a:t>e </a:t>
            </a:r>
            <a:r>
              <a:rPr lang="nl-NL" dirty="0"/>
              <a:t>verwachtingen van de patiënt </a:t>
            </a:r>
            <a:r>
              <a:rPr lang="nl-NL" dirty="0" smtClean="0"/>
              <a:t>van jouw als verpleegkundige bij </a:t>
            </a:r>
            <a:r>
              <a:rPr lang="nl-NL" dirty="0"/>
              <a:t>het oplossen van de </a:t>
            </a:r>
            <a:r>
              <a:rPr lang="nl-NL" dirty="0" smtClean="0"/>
              <a:t>klacht/probleem.</a:t>
            </a:r>
            <a:endParaRPr lang="nl-NL" dirty="0"/>
          </a:p>
          <a:p>
            <a:pPr marL="0" indent="0">
              <a:buNone/>
            </a:pPr>
            <a:r>
              <a:rPr lang="nl-NL" dirty="0" smtClean="0"/>
              <a:t>Belang hiervan: Als zorgprofessional kom je zo achter de opvattingen </a:t>
            </a:r>
            <a:r>
              <a:rPr lang="nl-NL" dirty="0"/>
              <a:t>van de </a:t>
            </a:r>
            <a:r>
              <a:rPr lang="nl-NL" dirty="0" smtClean="0"/>
              <a:t>patiënt, </a:t>
            </a:r>
            <a:r>
              <a:rPr lang="nl-NL" dirty="0"/>
              <a:t>die het herstel kunnen </a:t>
            </a:r>
            <a:r>
              <a:rPr lang="nl-NL" dirty="0" smtClean="0"/>
              <a:t>belemmeren.</a:t>
            </a:r>
            <a:br>
              <a:rPr lang="nl-NL" dirty="0" smtClean="0"/>
            </a:br>
            <a:r>
              <a:rPr lang="nl-NL" dirty="0" smtClean="0"/>
              <a:t>Bijvoorbeeld; “met </a:t>
            </a:r>
            <a:r>
              <a:rPr lang="nl-NL" dirty="0"/>
              <a:t>deze rug kom ik nooit meer aan het werk’ of ‘bij mijn broer/buurvrouw is het ook nooit </a:t>
            </a:r>
            <a:r>
              <a:rPr lang="nl-NL" dirty="0" smtClean="0"/>
              <a:t>overgegaan”, </a:t>
            </a:r>
            <a:br>
              <a:rPr lang="nl-NL" dirty="0" smtClean="0"/>
            </a:br>
            <a:r>
              <a:rPr lang="nl-NL" dirty="0" smtClean="0"/>
              <a:t>“bij </a:t>
            </a:r>
            <a:r>
              <a:rPr lang="nl-NL" dirty="0"/>
              <a:t>zo’n erge pijn moet er wel iets in mijn nek beschadigd </a:t>
            </a:r>
            <a:r>
              <a:rPr lang="nl-NL" dirty="0" smtClean="0"/>
              <a:t>zijn”, “ik </a:t>
            </a:r>
            <a:r>
              <a:rPr lang="nl-NL" dirty="0"/>
              <a:t>moet mijn been niet belasten tot het helemaal over </a:t>
            </a:r>
            <a:r>
              <a:rPr lang="nl-NL" dirty="0" smtClean="0"/>
              <a:t>is”                                                                                                                                                                                                                                                                                                                                              </a:t>
            </a:r>
            <a:endParaRPr lang="nl-NL" dirty="0"/>
          </a:p>
          <a:p>
            <a:endParaRPr lang="nl-NL" dirty="0"/>
          </a:p>
        </p:txBody>
      </p:sp>
    </p:spTree>
    <p:extLst>
      <p:ext uri="{BB962C8B-B14F-4D97-AF65-F5344CB8AC3E}">
        <p14:creationId xmlns:p14="http://schemas.microsoft.com/office/powerpoint/2010/main" val="2961176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19200" y="816914"/>
            <a:ext cx="8761413" cy="1072846"/>
          </a:xfrm>
        </p:spPr>
        <p:txBody>
          <a:bodyPr>
            <a:normAutofit fontScale="90000"/>
          </a:bodyPr>
          <a:lstStyle/>
          <a:p>
            <a:r>
              <a:rPr lang="nl-NL" dirty="0"/>
              <a:t>Emotionele </a:t>
            </a:r>
            <a:r>
              <a:rPr lang="nl-NL" dirty="0" smtClean="0"/>
              <a:t>dimensie</a:t>
            </a:r>
            <a:br>
              <a:rPr lang="nl-NL" dirty="0" smtClean="0"/>
            </a:br>
            <a:r>
              <a:rPr lang="nl-NL" dirty="0"/>
              <a:t>Hoe is de mentale </a:t>
            </a:r>
            <a:r>
              <a:rPr lang="nl-NL" dirty="0" smtClean="0"/>
              <a:t>toestand</a:t>
            </a:r>
            <a:endParaRPr lang="nl-NL" dirty="0"/>
          </a:p>
        </p:txBody>
      </p:sp>
      <p:pic>
        <p:nvPicPr>
          <p:cNvPr id="4" name="Afbeelding 3"/>
          <p:cNvPicPr>
            <a:picLocks noChangeAspect="1"/>
          </p:cNvPicPr>
          <p:nvPr/>
        </p:nvPicPr>
        <p:blipFill>
          <a:blip r:embed="rId2"/>
          <a:stretch>
            <a:fillRect/>
          </a:stretch>
        </p:blipFill>
        <p:spPr>
          <a:xfrm>
            <a:off x="7774631" y="0"/>
            <a:ext cx="4248758" cy="3387633"/>
          </a:xfrm>
          <a:prstGeom prst="rect">
            <a:avLst/>
          </a:prstGeom>
        </p:spPr>
      </p:pic>
      <p:sp>
        <p:nvSpPr>
          <p:cNvPr id="3" name="Tijdelijke aanduiding voor inhoud 2"/>
          <p:cNvSpPr>
            <a:spLocks noGrp="1"/>
          </p:cNvSpPr>
          <p:nvPr>
            <p:ph idx="1"/>
          </p:nvPr>
        </p:nvSpPr>
        <p:spPr/>
        <p:txBody>
          <a:bodyPr>
            <a:normAutofit/>
          </a:bodyPr>
          <a:lstStyle/>
          <a:p>
            <a:pPr marL="0" indent="0">
              <a:buNone/>
            </a:pPr>
            <a:r>
              <a:rPr lang="nl-NL" dirty="0" smtClean="0"/>
              <a:t>Vraag </a:t>
            </a:r>
            <a:r>
              <a:rPr lang="nl-NL" dirty="0"/>
              <a:t>naar de emotionele gevolgen van de klacht:</a:t>
            </a:r>
          </a:p>
          <a:p>
            <a:r>
              <a:rPr lang="nl-NL" dirty="0"/>
              <a:t>Welke gevoelens ervaart de patiënt door de klachten? </a:t>
            </a:r>
            <a:r>
              <a:rPr lang="nl-NL" dirty="0" smtClean="0"/>
              <a:t/>
            </a:r>
            <a:br>
              <a:rPr lang="nl-NL" dirty="0" smtClean="0"/>
            </a:br>
            <a:r>
              <a:rPr lang="nl-NL" dirty="0" smtClean="0"/>
              <a:t>Denk aan depressieve </a:t>
            </a:r>
            <a:r>
              <a:rPr lang="nl-NL" dirty="0"/>
              <a:t>of </a:t>
            </a:r>
            <a:r>
              <a:rPr lang="nl-NL" dirty="0" smtClean="0"/>
              <a:t>angstige klachten</a:t>
            </a:r>
            <a:r>
              <a:rPr lang="nl-NL" dirty="0"/>
              <a:t>, terwijl anderen zich wanhopig, moedeloos of opstandig voelen.</a:t>
            </a:r>
          </a:p>
          <a:p>
            <a:r>
              <a:rPr lang="nl-NL" dirty="0"/>
              <a:t>Is de patiënt erg ongerust over de klachten? Waarover maakt hij zich dan precies ongerust? Wat is de aanleiding voor die ongerustheid?</a:t>
            </a:r>
          </a:p>
          <a:p>
            <a:pPr marL="0" indent="0">
              <a:buNone/>
            </a:pPr>
            <a:r>
              <a:rPr lang="nl-NL" dirty="0" smtClean="0"/>
              <a:t>Belang:</a:t>
            </a:r>
            <a:br>
              <a:rPr lang="nl-NL" dirty="0" smtClean="0"/>
            </a:br>
            <a:r>
              <a:rPr lang="nl-NL" dirty="0" smtClean="0"/>
              <a:t>De klachten </a:t>
            </a:r>
            <a:r>
              <a:rPr lang="nl-NL" dirty="0"/>
              <a:t>en de cognities over de klachten kunnen samengaan met ongerustheid, angst of een sombere stemming. </a:t>
            </a:r>
            <a:r>
              <a:rPr lang="nl-NL" dirty="0" smtClean="0"/>
              <a:t>Je kan eventueel met een vragenlijst </a:t>
            </a:r>
            <a:r>
              <a:rPr lang="nl-NL" dirty="0"/>
              <a:t>als hulpmiddel </a:t>
            </a:r>
            <a:r>
              <a:rPr lang="nl-NL" dirty="0" smtClean="0"/>
              <a:t>deze gevoelens bespreekbaar maken. </a:t>
            </a:r>
            <a:endParaRPr lang="nl-NL" dirty="0"/>
          </a:p>
          <a:p>
            <a:endParaRPr lang="nl-NL" dirty="0"/>
          </a:p>
        </p:txBody>
      </p:sp>
    </p:spTree>
    <p:extLst>
      <p:ext uri="{BB962C8B-B14F-4D97-AF65-F5344CB8AC3E}">
        <p14:creationId xmlns:p14="http://schemas.microsoft.com/office/powerpoint/2010/main" val="3732791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Gedragsmatige </a:t>
            </a:r>
            <a:r>
              <a:rPr lang="nl-NL" dirty="0" smtClean="0"/>
              <a:t>dimensie</a:t>
            </a:r>
            <a:br>
              <a:rPr lang="nl-NL" dirty="0" smtClean="0"/>
            </a:br>
            <a:r>
              <a:rPr lang="nl-NL" dirty="0"/>
              <a:t>Hoe  gedraagt iemand </a:t>
            </a:r>
            <a:r>
              <a:rPr lang="nl-NL" dirty="0" smtClean="0"/>
              <a:t>zich</a:t>
            </a:r>
            <a:endParaRPr lang="nl-NL" dirty="0"/>
          </a:p>
        </p:txBody>
      </p:sp>
      <p:pic>
        <p:nvPicPr>
          <p:cNvPr id="4" name="Afbeelding 3"/>
          <p:cNvPicPr>
            <a:picLocks noChangeAspect="1"/>
          </p:cNvPicPr>
          <p:nvPr/>
        </p:nvPicPr>
        <p:blipFill>
          <a:blip r:embed="rId2"/>
          <a:stretch>
            <a:fillRect/>
          </a:stretch>
        </p:blipFill>
        <p:spPr>
          <a:xfrm>
            <a:off x="7657898" y="319677"/>
            <a:ext cx="4248758" cy="3387633"/>
          </a:xfrm>
          <a:prstGeom prst="rect">
            <a:avLst/>
          </a:prstGeom>
        </p:spPr>
      </p:pic>
      <p:sp>
        <p:nvSpPr>
          <p:cNvPr id="3" name="Tijdelijke aanduiding voor inhoud 2"/>
          <p:cNvSpPr>
            <a:spLocks noGrp="1"/>
          </p:cNvSpPr>
          <p:nvPr>
            <p:ph idx="1"/>
          </p:nvPr>
        </p:nvSpPr>
        <p:spPr/>
        <p:txBody>
          <a:bodyPr>
            <a:normAutofit fontScale="85000" lnSpcReduction="20000"/>
          </a:bodyPr>
          <a:lstStyle/>
          <a:p>
            <a:pPr marL="0" indent="0">
              <a:buNone/>
            </a:pPr>
            <a:r>
              <a:rPr lang="nl-NL" dirty="0" smtClean="0"/>
              <a:t>Informeer naar de gedragsmatige </a:t>
            </a:r>
            <a:r>
              <a:rPr lang="nl-NL" dirty="0"/>
              <a:t>gevolgen van de klacht:</a:t>
            </a:r>
          </a:p>
          <a:p>
            <a:r>
              <a:rPr lang="nl-NL" dirty="0"/>
              <a:t>vermijden van belasting of beweging, of ander vermijdingsgedrag;</a:t>
            </a:r>
          </a:p>
          <a:p>
            <a:r>
              <a:rPr lang="nl-NL" dirty="0"/>
              <a:t>werkverzuim;</a:t>
            </a:r>
          </a:p>
          <a:p>
            <a:r>
              <a:rPr lang="nl-NL" dirty="0"/>
              <a:t>negeren van de klacht, en extra doorzetten waardoor overbelasting optreedt;</a:t>
            </a:r>
          </a:p>
          <a:p>
            <a:r>
              <a:rPr lang="nl-NL" dirty="0"/>
              <a:t>ander gedrag dat het herstel zou kunnen belemmeren.</a:t>
            </a:r>
          </a:p>
          <a:p>
            <a:r>
              <a:rPr lang="nl-NL" dirty="0"/>
              <a:t>Besteed hierbij tevens aandacht aan het </a:t>
            </a:r>
            <a:r>
              <a:rPr lang="nl-NL" dirty="0" err="1" smtClean="0"/>
              <a:t>hulpzoek</a:t>
            </a:r>
            <a:r>
              <a:rPr lang="nl-NL" dirty="0" smtClean="0"/>
              <a:t> gedrag</a:t>
            </a:r>
            <a:r>
              <a:rPr lang="nl-NL" dirty="0"/>
              <a:t>:</a:t>
            </a:r>
          </a:p>
          <a:p>
            <a:r>
              <a:rPr lang="nl-NL" dirty="0"/>
              <a:t>Zoekt de patiënt snel medische hulp of probeert hij lang zelf de problemen op te lossen?</a:t>
            </a:r>
          </a:p>
          <a:p>
            <a:r>
              <a:rPr lang="nl-NL" dirty="0"/>
              <a:t>Bezoekt hij verschillende artsen/zorgverleners voor hetzelfde probleem?</a:t>
            </a:r>
          </a:p>
          <a:p>
            <a:r>
              <a:rPr lang="nl-NL" dirty="0"/>
              <a:t>Wat heeft de patiënt tot nu toe zelf aan de klacht gedaan, welke maatregelen heeft hij genomen?</a:t>
            </a:r>
          </a:p>
          <a:p>
            <a:r>
              <a:rPr lang="nl-NL" dirty="0"/>
              <a:t>Let ook op non-verbaal gedrag tijdens </a:t>
            </a:r>
            <a:r>
              <a:rPr lang="nl-NL" dirty="0" smtClean="0"/>
              <a:t>je gesprek.</a:t>
            </a:r>
            <a:endParaRPr lang="nl-NL" dirty="0"/>
          </a:p>
          <a:p>
            <a:endParaRPr lang="nl-NL" dirty="0"/>
          </a:p>
        </p:txBody>
      </p:sp>
    </p:spTree>
    <p:extLst>
      <p:ext uri="{BB962C8B-B14F-4D97-AF65-F5344CB8AC3E}">
        <p14:creationId xmlns:p14="http://schemas.microsoft.com/office/powerpoint/2010/main" val="1461085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03297" y="973668"/>
            <a:ext cx="8761413" cy="1072846"/>
          </a:xfrm>
        </p:spPr>
        <p:txBody>
          <a:bodyPr>
            <a:normAutofit fontScale="90000"/>
          </a:bodyPr>
          <a:lstStyle/>
          <a:p>
            <a:r>
              <a:rPr lang="nl-NL" dirty="0"/>
              <a:t>Sociale </a:t>
            </a:r>
            <a:r>
              <a:rPr lang="nl-NL" dirty="0" smtClean="0"/>
              <a:t>dimensie</a:t>
            </a:r>
            <a:br>
              <a:rPr lang="nl-NL" dirty="0" smtClean="0"/>
            </a:br>
            <a:r>
              <a:rPr lang="nl-NL" dirty="0"/>
              <a:t>Hoe is de thuissituatie, sociale systeem</a:t>
            </a:r>
            <a:br>
              <a:rPr lang="nl-NL" dirty="0"/>
            </a:br>
            <a:endParaRPr lang="nl-NL" dirty="0"/>
          </a:p>
        </p:txBody>
      </p:sp>
      <p:sp>
        <p:nvSpPr>
          <p:cNvPr id="3" name="Tijdelijke aanduiding voor inhoud 2"/>
          <p:cNvSpPr>
            <a:spLocks noGrp="1"/>
          </p:cNvSpPr>
          <p:nvPr>
            <p:ph idx="1"/>
          </p:nvPr>
        </p:nvSpPr>
        <p:spPr/>
        <p:txBody>
          <a:bodyPr>
            <a:normAutofit/>
          </a:bodyPr>
          <a:lstStyle/>
          <a:p>
            <a:pPr marL="0" indent="0">
              <a:buNone/>
            </a:pPr>
            <a:r>
              <a:rPr lang="nl-NL" dirty="0" smtClean="0"/>
              <a:t>Informeer </a:t>
            </a:r>
            <a:r>
              <a:rPr lang="nl-NL" dirty="0"/>
              <a:t>naar sociale gevolgen van de klacht:</a:t>
            </a:r>
          </a:p>
          <a:p>
            <a:r>
              <a:rPr lang="nl-NL" dirty="0"/>
              <a:t>Welke gevolgen hebben de klachten voor de belangrijkste relaties van de patiënt?</a:t>
            </a:r>
          </a:p>
          <a:p>
            <a:r>
              <a:rPr lang="nl-NL" dirty="0"/>
              <a:t>Hoe reageert de omgeving er op: (over)bezorgd, negatief of juist steunend?</a:t>
            </a:r>
          </a:p>
          <a:p>
            <a:r>
              <a:rPr lang="nl-NL" dirty="0"/>
              <a:t>Welke invloed hebben de klachten op het functioneren thuis en op het werk?</a:t>
            </a:r>
          </a:p>
          <a:p>
            <a:pPr marL="0" indent="0">
              <a:buNone/>
            </a:pPr>
            <a:endParaRPr lang="nl-NL" dirty="0"/>
          </a:p>
        </p:txBody>
      </p:sp>
    </p:spTree>
    <p:extLst>
      <p:ext uri="{BB962C8B-B14F-4D97-AF65-F5344CB8AC3E}">
        <p14:creationId xmlns:p14="http://schemas.microsoft.com/office/powerpoint/2010/main" val="3775047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SCEGS opdracht voor portfolio:</a:t>
            </a:r>
          </a:p>
        </p:txBody>
      </p:sp>
      <p:sp>
        <p:nvSpPr>
          <p:cNvPr id="3" name="Tijdelijke aanduiding voor inhoud 2"/>
          <p:cNvSpPr>
            <a:spLocks noGrp="1"/>
          </p:cNvSpPr>
          <p:nvPr>
            <p:ph idx="1"/>
          </p:nvPr>
        </p:nvSpPr>
        <p:spPr>
          <a:xfrm>
            <a:off x="1024128" y="2286000"/>
            <a:ext cx="9720073" cy="2801566"/>
          </a:xfrm>
        </p:spPr>
        <p:txBody>
          <a:bodyPr/>
          <a:lstStyle/>
          <a:p>
            <a:r>
              <a:rPr lang="nl-NL" dirty="0"/>
              <a:t/>
            </a:r>
            <a:br>
              <a:rPr lang="nl-NL" dirty="0"/>
            </a:br>
            <a:r>
              <a:rPr lang="nl-NL" dirty="0"/>
              <a:t>Iedereen heeft op zijn stageplek mensen </a:t>
            </a:r>
            <a:r>
              <a:rPr lang="nl-NL" dirty="0" smtClean="0"/>
              <a:t>bij wie de SCEGS afgenomen kan worden . </a:t>
            </a:r>
            <a:r>
              <a:rPr lang="nl-NL" dirty="0"/>
              <a:t>Neem 1 zo een </a:t>
            </a:r>
            <a:r>
              <a:rPr lang="nl-NL" dirty="0" smtClean="0"/>
              <a:t>cliënt </a:t>
            </a:r>
            <a:r>
              <a:rPr lang="nl-NL" dirty="0"/>
              <a:t>en ga </a:t>
            </a:r>
            <a:r>
              <a:rPr lang="nl-NL" dirty="0" smtClean="0"/>
              <a:t>m.b.v. </a:t>
            </a:r>
            <a:r>
              <a:rPr lang="nl-NL" dirty="0"/>
              <a:t>de SCEGS vragen een uitwerking maken van deze </a:t>
            </a:r>
            <a:r>
              <a:rPr lang="nl-NL" dirty="0" smtClean="0"/>
              <a:t>cliënt. </a:t>
            </a:r>
            <a:r>
              <a:rPr lang="nl-NL" dirty="0"/>
              <a:t>Je brengt hem/haar dus in kaart. Het kan ook zijn dat je een </a:t>
            </a:r>
            <a:r>
              <a:rPr lang="nl-NL" dirty="0" smtClean="0"/>
              <a:t>cliënt </a:t>
            </a:r>
            <a:r>
              <a:rPr lang="nl-NL" dirty="0"/>
              <a:t>hebt waarbij </a:t>
            </a:r>
            <a:r>
              <a:rPr lang="nl-NL" dirty="0" err="1"/>
              <a:t>multmorbiditeit</a:t>
            </a:r>
            <a:r>
              <a:rPr lang="nl-NL" dirty="0"/>
              <a:t> ook voorkomt. Deze uitwerking is je portfolio opdracht</a:t>
            </a:r>
          </a:p>
          <a:p>
            <a:endParaRPr lang="nl-NL" dirty="0"/>
          </a:p>
        </p:txBody>
      </p:sp>
    </p:spTree>
    <p:extLst>
      <p:ext uri="{BB962C8B-B14F-4D97-AF65-F5344CB8AC3E}">
        <p14:creationId xmlns:p14="http://schemas.microsoft.com/office/powerpoint/2010/main" val="2379971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Nog meer vragen zelf door te nemen</a:t>
            </a:r>
            <a:endParaRPr lang="nl-NL" dirty="0"/>
          </a:p>
        </p:txBody>
      </p:sp>
      <p:sp>
        <p:nvSpPr>
          <p:cNvPr id="3" name="Tijdelijke aanduiding voor inhoud 2"/>
          <p:cNvSpPr>
            <a:spLocks noGrp="1"/>
          </p:cNvSpPr>
          <p:nvPr>
            <p:ph idx="1"/>
          </p:nvPr>
        </p:nvSpPr>
        <p:spPr/>
        <p:txBody>
          <a:bodyPr/>
          <a:lstStyle/>
          <a:p>
            <a:r>
              <a:rPr lang="nl-NL" dirty="0" smtClean="0"/>
              <a:t>Dit kun je gebruiken ter inspiratie en als hulp bij het maken van je portfolio opdracht. En mogelijk bij het invullen van de SCEGS van Danny</a:t>
            </a:r>
            <a:endParaRPr lang="nl-NL" dirty="0"/>
          </a:p>
        </p:txBody>
      </p:sp>
    </p:spTree>
    <p:extLst>
      <p:ext uri="{BB962C8B-B14F-4D97-AF65-F5344CB8AC3E}">
        <p14:creationId xmlns:p14="http://schemas.microsoft.com/office/powerpoint/2010/main" val="321964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63959" y="625325"/>
            <a:ext cx="9896223" cy="1403774"/>
          </a:xfrm>
        </p:spPr>
        <p:txBody>
          <a:bodyPr/>
          <a:lstStyle/>
          <a:p>
            <a:r>
              <a:rPr lang="nl-NL" sz="3200" dirty="0" smtClean="0"/>
              <a:t>Vragen die je kan stellen aan een patiënt met pijn, onderverdeelt in de SCEGS dimensies</a:t>
            </a:r>
            <a:endParaRPr lang="nl-NL" sz="3200" dirty="0"/>
          </a:p>
        </p:txBody>
      </p:sp>
      <p:sp>
        <p:nvSpPr>
          <p:cNvPr id="3" name="Tijdelijke aanduiding voor inhoud 2"/>
          <p:cNvSpPr>
            <a:spLocks noGrp="1"/>
          </p:cNvSpPr>
          <p:nvPr>
            <p:ph idx="1"/>
          </p:nvPr>
        </p:nvSpPr>
        <p:spPr>
          <a:xfrm>
            <a:off x="1076577" y="2238104"/>
            <a:ext cx="10470988" cy="4354285"/>
          </a:xfrm>
        </p:spPr>
        <p:txBody>
          <a:bodyPr>
            <a:normAutofit/>
          </a:bodyPr>
          <a:lstStyle/>
          <a:p>
            <a:r>
              <a:rPr lang="nl-NL" dirty="0"/>
              <a:t>Somatische dimensie</a:t>
            </a:r>
          </a:p>
          <a:p>
            <a:pPr lvl="1"/>
            <a:r>
              <a:rPr lang="nl-NL" dirty="0"/>
              <a:t>Wanneer begon de pijn?</a:t>
            </a:r>
          </a:p>
          <a:p>
            <a:pPr lvl="1"/>
            <a:r>
              <a:rPr lang="nl-NL" dirty="0"/>
              <a:t>Waar is de pijn gelokaliseerd?</a:t>
            </a:r>
          </a:p>
          <a:p>
            <a:pPr lvl="1"/>
            <a:r>
              <a:rPr lang="nl-NL" dirty="0"/>
              <a:t>Hoe erg is de pijn? Bij langdurige pijn kan de intensiteit van de pijn gemeten worden met behulp van een pijnschaal. Beïnvloedt de pijn de dagelijkse activiteiten (eten, drinken, slapen, sporten, spelen, werk en naar school gaan)?</a:t>
            </a:r>
          </a:p>
          <a:p>
            <a:pPr lvl="1"/>
            <a:r>
              <a:rPr lang="nl-NL" dirty="0"/>
              <a:t>Hoe is het verloop van de pijn in de tijd, gerelateerd aan lichamelijke activiteiten dan wel mentale conditie?</a:t>
            </a:r>
          </a:p>
          <a:p>
            <a:pPr lvl="1"/>
            <a:r>
              <a:rPr lang="nl-NL" dirty="0"/>
              <a:t>Straalt de pijn uit?</a:t>
            </a:r>
          </a:p>
          <a:p>
            <a:pPr lvl="1"/>
            <a:r>
              <a:rPr lang="nl-NL" dirty="0"/>
              <a:t>Zijn er factoren die de pijn verlichten of juist verergeren?</a:t>
            </a:r>
          </a:p>
          <a:p>
            <a:pPr lvl="1"/>
            <a:r>
              <a:rPr lang="nl-NL" dirty="0"/>
              <a:t>Welke medicatie heeft de patiënt zelf al gebruikt om de pijn te </a:t>
            </a:r>
            <a:r>
              <a:rPr lang="nl-NL" dirty="0" err="1"/>
              <a:t>verminderen?Vraag</a:t>
            </a:r>
            <a:r>
              <a:rPr lang="nl-NL" dirty="0"/>
              <a:t> specifiek naar de toegepaste dosering en doseerfrequentie.</a:t>
            </a:r>
          </a:p>
          <a:p>
            <a:pPr lvl="1"/>
            <a:r>
              <a:rPr lang="nl-NL" dirty="0"/>
              <a:t>Gebruikt de patiënt medicatie die pijn kan veroorzaken (bijvoorbeeld statines</a:t>
            </a:r>
            <a:r>
              <a:rPr lang="nl-NL" dirty="0" smtClean="0"/>
              <a:t>)?</a:t>
            </a:r>
            <a:endParaRPr lang="nl-NL" dirty="0"/>
          </a:p>
        </p:txBody>
      </p:sp>
    </p:spTree>
    <p:extLst>
      <p:ext uri="{BB962C8B-B14F-4D97-AF65-F5344CB8AC3E}">
        <p14:creationId xmlns:p14="http://schemas.microsoft.com/office/powerpoint/2010/main" val="5268321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a:t>Cognitieve dimensie</a:t>
            </a:r>
          </a:p>
          <a:p>
            <a:pPr lvl="1"/>
            <a:r>
              <a:rPr lang="nl-NL" dirty="0"/>
              <a:t>Wat ziet de patiënt als oorzaak of verklaring voor de pijn?</a:t>
            </a:r>
          </a:p>
          <a:p>
            <a:pPr lvl="1"/>
            <a:r>
              <a:rPr lang="nl-NL" dirty="0"/>
              <a:t>Denkt de patiënt dat bepaald gedrag de pijn kan beïnvloeden?</a:t>
            </a:r>
          </a:p>
          <a:p>
            <a:pPr lvl="1"/>
            <a:r>
              <a:rPr lang="nl-NL" dirty="0"/>
              <a:t>Welke verwachting heeft de patiënt over het beloop van de pijn en over medische hulp?</a:t>
            </a:r>
          </a:p>
          <a:p>
            <a:endParaRPr lang="nl-NL" dirty="0"/>
          </a:p>
          <a:p>
            <a:endParaRPr lang="nl-NL" dirty="0"/>
          </a:p>
        </p:txBody>
      </p:sp>
    </p:spTree>
    <p:extLst>
      <p:ext uri="{BB962C8B-B14F-4D97-AF65-F5344CB8AC3E}">
        <p14:creationId xmlns:p14="http://schemas.microsoft.com/office/powerpoint/2010/main" val="2660873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Inhoud van de les</a:t>
            </a:r>
            <a:endParaRPr lang="nl-NL" dirty="0"/>
          </a:p>
        </p:txBody>
      </p:sp>
      <p:sp>
        <p:nvSpPr>
          <p:cNvPr id="3" name="Tijdelijke aanduiding voor inhoud 2"/>
          <p:cNvSpPr>
            <a:spLocks noGrp="1"/>
          </p:cNvSpPr>
          <p:nvPr>
            <p:ph idx="1"/>
          </p:nvPr>
        </p:nvSpPr>
        <p:spPr/>
        <p:txBody>
          <a:bodyPr>
            <a:normAutofit/>
          </a:bodyPr>
          <a:lstStyle/>
          <a:p>
            <a:pPr marL="0" indent="0">
              <a:buNone/>
            </a:pPr>
            <a:endParaRPr lang="nl-NL" dirty="0" smtClean="0"/>
          </a:p>
          <a:p>
            <a:r>
              <a:rPr lang="nl-NL" dirty="0" smtClean="0"/>
              <a:t>Aan het einde van de les kan de student vertellen waar de SCEGS methodiek voor gebruikt kan worden</a:t>
            </a:r>
            <a:endParaRPr lang="nl-NL" dirty="0"/>
          </a:p>
          <a:p>
            <a:r>
              <a:rPr lang="nl-NL" dirty="0" smtClean="0"/>
              <a:t>Kan de student uitleggen waarop je let bij de SCEGS methodiek</a:t>
            </a:r>
          </a:p>
          <a:p>
            <a:r>
              <a:rPr lang="nl-NL" dirty="0" smtClean="0"/>
              <a:t>Heb je geoefend met het toepassen van de SCEGS methodiek</a:t>
            </a:r>
          </a:p>
          <a:p>
            <a:r>
              <a:rPr lang="nl-NL" dirty="0" smtClean="0"/>
              <a:t>Kan vertellen wat SOLK is</a:t>
            </a:r>
          </a:p>
          <a:p>
            <a:r>
              <a:rPr lang="nl-NL" dirty="0" smtClean="0"/>
              <a:t>En kan vertellen hoe de portfolio opdracht eruit ziet </a:t>
            </a:r>
          </a:p>
        </p:txBody>
      </p:sp>
    </p:spTree>
    <p:extLst>
      <p:ext uri="{BB962C8B-B14F-4D97-AF65-F5344CB8AC3E}">
        <p14:creationId xmlns:p14="http://schemas.microsoft.com/office/powerpoint/2010/main" val="38058930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r>
              <a:rPr lang="nl-NL" dirty="0"/>
              <a:t>Emotionele dimensie</a:t>
            </a:r>
          </a:p>
          <a:p>
            <a:pPr lvl="1"/>
            <a:r>
              <a:rPr lang="nl-NL" dirty="0"/>
              <a:t>Hoe voelt de patiënt zich?</a:t>
            </a:r>
          </a:p>
          <a:p>
            <a:pPr lvl="1"/>
            <a:r>
              <a:rPr lang="nl-NL" dirty="0"/>
              <a:t>Is de patiënt ongerust, somber of angstig? Zo ja, waarover precies en wat is de aanleiding?</a:t>
            </a:r>
          </a:p>
          <a:p>
            <a:pPr lvl="1"/>
            <a:r>
              <a:rPr lang="nl-NL" dirty="0"/>
              <a:t>Beïnvloedt de pijn het psychisch functioneren?</a:t>
            </a:r>
          </a:p>
          <a:p>
            <a:r>
              <a:rPr lang="nl-NL" dirty="0"/>
              <a:t>Gedragsmatige dimensie</a:t>
            </a:r>
          </a:p>
          <a:p>
            <a:pPr lvl="1"/>
            <a:r>
              <a:rPr lang="nl-NL" dirty="0"/>
              <a:t>Wat doet iemand bij klachten en helpt dat?</a:t>
            </a:r>
          </a:p>
          <a:p>
            <a:pPr lvl="1"/>
            <a:r>
              <a:rPr lang="nl-NL" dirty="0"/>
              <a:t>Worden er ook activiteiten vermeden vanwege de klachten? Welke en waarom?</a:t>
            </a:r>
          </a:p>
          <a:p>
            <a:pPr marL="0" indent="0">
              <a:buNone/>
            </a:pPr>
            <a:endParaRPr lang="nl-NL" dirty="0"/>
          </a:p>
          <a:p>
            <a:endParaRPr lang="nl-NL" dirty="0"/>
          </a:p>
        </p:txBody>
      </p:sp>
    </p:spTree>
    <p:extLst>
      <p:ext uri="{BB962C8B-B14F-4D97-AF65-F5344CB8AC3E}">
        <p14:creationId xmlns:p14="http://schemas.microsoft.com/office/powerpoint/2010/main" val="19637584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a:t>Cognitieve dimensie</a:t>
            </a:r>
          </a:p>
          <a:p>
            <a:pPr lvl="1"/>
            <a:r>
              <a:rPr lang="nl-NL" dirty="0"/>
              <a:t>Wat ziet de patiënt als oorzaak of verklaring voor de pijn?</a:t>
            </a:r>
          </a:p>
          <a:p>
            <a:pPr lvl="1"/>
            <a:r>
              <a:rPr lang="nl-NL" dirty="0"/>
              <a:t>Denkt de patiënt dat bepaald gedrag de pijn kan beïnvloeden?</a:t>
            </a:r>
          </a:p>
          <a:p>
            <a:pPr lvl="1"/>
            <a:r>
              <a:rPr lang="nl-NL" dirty="0"/>
              <a:t>Welke verwachting heeft de patiënt over het beloop van de pijn en over medische hulp?</a:t>
            </a:r>
          </a:p>
          <a:p>
            <a:endParaRPr lang="nl-NL" dirty="0"/>
          </a:p>
        </p:txBody>
      </p:sp>
    </p:spTree>
    <p:extLst>
      <p:ext uri="{BB962C8B-B14F-4D97-AF65-F5344CB8AC3E}">
        <p14:creationId xmlns:p14="http://schemas.microsoft.com/office/powerpoint/2010/main" val="42802376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Cognities</a:t>
            </a:r>
            <a:endParaRPr lang="nl-NL" dirty="0"/>
          </a:p>
        </p:txBody>
      </p:sp>
      <p:sp>
        <p:nvSpPr>
          <p:cNvPr id="3" name="Tijdelijke aanduiding voor inhoud 2"/>
          <p:cNvSpPr>
            <a:spLocks noGrp="1"/>
          </p:cNvSpPr>
          <p:nvPr>
            <p:ph idx="1"/>
          </p:nvPr>
        </p:nvSpPr>
        <p:spPr/>
        <p:txBody>
          <a:bodyPr/>
          <a:lstStyle/>
          <a:p>
            <a:r>
              <a:rPr lang="nl-NL" dirty="0" smtClean="0"/>
              <a:t>Wat </a:t>
            </a:r>
            <a:r>
              <a:rPr lang="nl-NL" dirty="0"/>
              <a:t>denkt u dat de oorzaken hiervan zijn</a:t>
            </a:r>
          </a:p>
          <a:p>
            <a:r>
              <a:rPr lang="nl-NL" dirty="0" smtClean="0"/>
              <a:t>Wat </a:t>
            </a:r>
            <a:r>
              <a:rPr lang="nl-NL" dirty="0"/>
              <a:t>kan er allemaal gebeuren als het beter is</a:t>
            </a:r>
          </a:p>
          <a:p>
            <a:r>
              <a:rPr lang="nl-NL" dirty="0" smtClean="0"/>
              <a:t>Denkt </a:t>
            </a:r>
            <a:r>
              <a:rPr lang="nl-NL" dirty="0"/>
              <a:t>u dat u zult herstellen</a:t>
            </a:r>
          </a:p>
          <a:p>
            <a:r>
              <a:rPr lang="nl-NL" dirty="0" smtClean="0"/>
              <a:t>Wat </a:t>
            </a:r>
            <a:r>
              <a:rPr lang="nl-NL" dirty="0"/>
              <a:t>kunt u zelf </a:t>
            </a:r>
          </a:p>
          <a:p>
            <a:r>
              <a:rPr lang="nl-NL" dirty="0" smtClean="0"/>
              <a:t>Wat </a:t>
            </a:r>
            <a:r>
              <a:rPr lang="nl-NL" dirty="0"/>
              <a:t>heeft u nodig van ons</a:t>
            </a:r>
          </a:p>
          <a:p>
            <a:r>
              <a:rPr lang="nl-NL" dirty="0" smtClean="0"/>
              <a:t>Negatief</a:t>
            </a:r>
            <a:r>
              <a:rPr lang="nl-NL" dirty="0"/>
              <a:t>; </a:t>
            </a:r>
            <a:r>
              <a:rPr lang="nl-NL" dirty="0" err="1"/>
              <a:t>catastroferen</a:t>
            </a:r>
            <a:r>
              <a:rPr lang="nl-NL" dirty="0"/>
              <a:t>; </a:t>
            </a:r>
            <a:r>
              <a:rPr lang="nl-NL" dirty="0" smtClean="0"/>
              <a:t>beren op de weg zien</a:t>
            </a:r>
            <a:endParaRPr lang="nl-NL" dirty="0"/>
          </a:p>
          <a:p>
            <a:endParaRPr lang="nl-NL" dirty="0"/>
          </a:p>
        </p:txBody>
      </p:sp>
    </p:spTree>
    <p:extLst>
      <p:ext uri="{BB962C8B-B14F-4D97-AF65-F5344CB8AC3E}">
        <p14:creationId xmlns:p14="http://schemas.microsoft.com/office/powerpoint/2010/main" val="1249301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Emoties</a:t>
            </a:r>
            <a:br>
              <a:rPr lang="nl-NL" dirty="0"/>
            </a:br>
            <a:endParaRPr lang="nl-NL" dirty="0"/>
          </a:p>
        </p:txBody>
      </p:sp>
      <p:sp>
        <p:nvSpPr>
          <p:cNvPr id="3" name="Tijdelijke aanduiding voor inhoud 2"/>
          <p:cNvSpPr>
            <a:spLocks noGrp="1"/>
          </p:cNvSpPr>
          <p:nvPr>
            <p:ph idx="1"/>
          </p:nvPr>
        </p:nvSpPr>
        <p:spPr/>
        <p:txBody>
          <a:bodyPr/>
          <a:lstStyle/>
          <a:p>
            <a:r>
              <a:rPr lang="nl-NL" dirty="0" smtClean="0"/>
              <a:t>Wat </a:t>
            </a:r>
            <a:r>
              <a:rPr lang="nl-NL" dirty="0"/>
              <a:t>doet het met u</a:t>
            </a:r>
          </a:p>
          <a:p>
            <a:r>
              <a:rPr lang="nl-NL" dirty="0" smtClean="0"/>
              <a:t>Wordt </a:t>
            </a:r>
            <a:r>
              <a:rPr lang="nl-NL" dirty="0"/>
              <a:t>u hier bang- boos – bedroefd – blij van</a:t>
            </a:r>
          </a:p>
          <a:p>
            <a:r>
              <a:rPr lang="nl-NL" dirty="0" smtClean="0"/>
              <a:t>Angstig</a:t>
            </a:r>
            <a:r>
              <a:rPr lang="nl-NL" dirty="0"/>
              <a:t>, geïrriteerd, verdrietig, somber, wanhopig</a:t>
            </a:r>
          </a:p>
          <a:p>
            <a:endParaRPr lang="nl-NL" dirty="0"/>
          </a:p>
        </p:txBody>
      </p:sp>
    </p:spTree>
    <p:extLst>
      <p:ext uri="{BB962C8B-B14F-4D97-AF65-F5344CB8AC3E}">
        <p14:creationId xmlns:p14="http://schemas.microsoft.com/office/powerpoint/2010/main" val="3934551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Gedrag</a:t>
            </a:r>
            <a:br>
              <a:rPr lang="nl-NL" dirty="0"/>
            </a:br>
            <a:endParaRPr lang="nl-NL" dirty="0"/>
          </a:p>
        </p:txBody>
      </p:sp>
      <p:sp>
        <p:nvSpPr>
          <p:cNvPr id="3" name="Tijdelijke aanduiding voor inhoud 2"/>
          <p:cNvSpPr>
            <a:spLocks noGrp="1"/>
          </p:cNvSpPr>
          <p:nvPr>
            <p:ph idx="1"/>
          </p:nvPr>
        </p:nvSpPr>
        <p:spPr/>
        <p:txBody>
          <a:bodyPr/>
          <a:lstStyle/>
          <a:p>
            <a:r>
              <a:rPr lang="nl-NL" dirty="0" smtClean="0"/>
              <a:t>wat </a:t>
            </a:r>
            <a:r>
              <a:rPr lang="nl-NL" dirty="0"/>
              <a:t>gaat u doen als u zich zo voelt</a:t>
            </a:r>
          </a:p>
          <a:p>
            <a:r>
              <a:rPr lang="nl-NL" dirty="0" smtClean="0"/>
              <a:t>Als </a:t>
            </a:r>
            <a:r>
              <a:rPr lang="nl-NL" dirty="0"/>
              <a:t>slachtoffer , vechten, vluchten, bevriezen</a:t>
            </a:r>
          </a:p>
          <a:p>
            <a:r>
              <a:rPr lang="nl-NL" dirty="0" smtClean="0"/>
              <a:t>Wat </a:t>
            </a:r>
            <a:r>
              <a:rPr lang="nl-NL" dirty="0"/>
              <a:t>zou u kunnen helpen om het anders te doen</a:t>
            </a:r>
          </a:p>
          <a:p>
            <a:endParaRPr lang="nl-NL" dirty="0"/>
          </a:p>
        </p:txBody>
      </p:sp>
    </p:spTree>
    <p:extLst>
      <p:ext uri="{BB962C8B-B14F-4D97-AF65-F5344CB8AC3E}">
        <p14:creationId xmlns:p14="http://schemas.microsoft.com/office/powerpoint/2010/main" val="3242713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Sociaal</a:t>
            </a:r>
            <a:br>
              <a:rPr lang="nl-NL" dirty="0"/>
            </a:br>
            <a:endParaRPr lang="nl-NL" dirty="0"/>
          </a:p>
        </p:txBody>
      </p:sp>
      <p:sp>
        <p:nvSpPr>
          <p:cNvPr id="3" name="Tijdelijke aanduiding voor inhoud 2"/>
          <p:cNvSpPr>
            <a:spLocks noGrp="1"/>
          </p:cNvSpPr>
          <p:nvPr>
            <p:ph idx="1"/>
          </p:nvPr>
        </p:nvSpPr>
        <p:spPr/>
        <p:txBody>
          <a:bodyPr/>
          <a:lstStyle/>
          <a:p>
            <a:r>
              <a:rPr lang="nl-NL" dirty="0" smtClean="0"/>
              <a:t>Wat </a:t>
            </a:r>
            <a:r>
              <a:rPr lang="nl-NL" dirty="0"/>
              <a:t>betekent dit voor uw sociale leven</a:t>
            </a:r>
          </a:p>
          <a:p>
            <a:r>
              <a:rPr lang="nl-NL" dirty="0" smtClean="0"/>
              <a:t>Hoe </a:t>
            </a:r>
            <a:r>
              <a:rPr lang="nl-NL" dirty="0"/>
              <a:t>gaat uw omgeving hiermee om</a:t>
            </a:r>
          </a:p>
          <a:p>
            <a:r>
              <a:rPr lang="nl-NL" dirty="0" smtClean="0"/>
              <a:t>Hoe </a:t>
            </a:r>
            <a:r>
              <a:rPr lang="nl-NL" dirty="0"/>
              <a:t>gaat u met uw omgeving om</a:t>
            </a:r>
          </a:p>
          <a:p>
            <a:r>
              <a:rPr lang="nl-NL" dirty="0" smtClean="0"/>
              <a:t>Wat </a:t>
            </a:r>
            <a:r>
              <a:rPr lang="nl-NL" dirty="0"/>
              <a:t>moeten ze doen</a:t>
            </a:r>
          </a:p>
          <a:p>
            <a:r>
              <a:rPr lang="nl-NL" dirty="0" smtClean="0"/>
              <a:t>Wat </a:t>
            </a:r>
            <a:r>
              <a:rPr lang="nl-NL" dirty="0"/>
              <a:t>moet u doen</a:t>
            </a:r>
          </a:p>
          <a:p>
            <a:endParaRPr lang="nl-NL" dirty="0"/>
          </a:p>
        </p:txBody>
      </p:sp>
    </p:spTree>
    <p:extLst>
      <p:ext uri="{BB962C8B-B14F-4D97-AF65-F5344CB8AC3E}">
        <p14:creationId xmlns:p14="http://schemas.microsoft.com/office/powerpoint/2010/main" val="396658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S</a:t>
            </a:r>
            <a:r>
              <a:rPr lang="nl-NL" dirty="0" smtClean="0"/>
              <a:t>amenvattend</a:t>
            </a:r>
            <a:br>
              <a:rPr lang="nl-NL" dirty="0" smtClean="0"/>
            </a:br>
            <a:r>
              <a:rPr lang="nl-NL" dirty="0" smtClean="0"/>
              <a:t>Stappen in klinische redeneren</a:t>
            </a:r>
            <a:endParaRPr lang="nl-NL" dirty="0"/>
          </a:p>
        </p:txBody>
      </p:sp>
      <p:sp>
        <p:nvSpPr>
          <p:cNvPr id="3" name="Tijdelijke aanduiding voor inhoud 2"/>
          <p:cNvSpPr>
            <a:spLocks noGrp="1"/>
          </p:cNvSpPr>
          <p:nvPr>
            <p:ph idx="1"/>
          </p:nvPr>
        </p:nvSpPr>
        <p:spPr>
          <a:xfrm>
            <a:off x="522515" y="2211976"/>
            <a:ext cx="10990217" cy="4646023"/>
          </a:xfrm>
        </p:spPr>
        <p:txBody>
          <a:bodyPr>
            <a:normAutofit lnSpcReduction="10000"/>
          </a:bodyPr>
          <a:lstStyle/>
          <a:p>
            <a:pPr marL="0" indent="0">
              <a:buNone/>
            </a:pPr>
            <a:r>
              <a:rPr lang="nl-NL" dirty="0" smtClean="0"/>
              <a:t/>
            </a:r>
            <a:br>
              <a:rPr lang="nl-NL" dirty="0" smtClean="0"/>
            </a:br>
            <a:endParaRPr lang="nl-NL" dirty="0" smtClean="0"/>
          </a:p>
          <a:p>
            <a:r>
              <a:rPr lang="nl-NL" dirty="0" smtClean="0"/>
              <a:t>Klinische probleem stelling SCEGS</a:t>
            </a:r>
            <a:br>
              <a:rPr lang="nl-NL" dirty="0" smtClean="0"/>
            </a:br>
            <a:endParaRPr lang="nl-NL" dirty="0" smtClean="0"/>
          </a:p>
          <a:p>
            <a:endParaRPr lang="nl-NL" dirty="0"/>
          </a:p>
          <a:p>
            <a:pPr marL="0" indent="0">
              <a:buNone/>
            </a:pPr>
            <a:r>
              <a:rPr lang="nl-NL" dirty="0" smtClean="0"/>
              <a:t/>
            </a:r>
            <a:br>
              <a:rPr lang="nl-NL" dirty="0" smtClean="0"/>
            </a:br>
            <a:endParaRPr lang="nl-NL" dirty="0" smtClean="0"/>
          </a:p>
          <a:p>
            <a:endParaRPr lang="nl-NL" dirty="0" smtClean="0"/>
          </a:p>
          <a:p>
            <a:endParaRPr lang="nl-NL" dirty="0"/>
          </a:p>
          <a:p>
            <a:endParaRPr lang="nl-NL" dirty="0"/>
          </a:p>
          <a:p>
            <a:r>
              <a:rPr lang="nl-NL" dirty="0" smtClean="0"/>
              <a:t>Je hebt nu je probleem duidelijk gekregen a.d.h.v. de bovenstaande hulpmiddelen.</a:t>
            </a:r>
          </a:p>
        </p:txBody>
      </p:sp>
      <p:sp>
        <p:nvSpPr>
          <p:cNvPr id="4" name="Tijdelijke aanduiding voor inhoud 2"/>
          <p:cNvSpPr txBox="1">
            <a:spLocks/>
          </p:cNvSpPr>
          <p:nvPr/>
        </p:nvSpPr>
        <p:spPr>
          <a:xfrm>
            <a:off x="1554034" y="3498240"/>
            <a:ext cx="6347714" cy="184447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nl-NL" dirty="0"/>
              <a:t>SBAR(R)  in kaart brengen op een heldere manier van </a:t>
            </a:r>
            <a:r>
              <a:rPr lang="nl-NL" dirty="0">
                <a:solidFill>
                  <a:srgbClr val="FF0000"/>
                </a:solidFill>
              </a:rPr>
              <a:t>lichamelijke</a:t>
            </a:r>
            <a:r>
              <a:rPr lang="nl-NL" dirty="0"/>
              <a:t> problemen. En communiceren met arts.</a:t>
            </a:r>
          </a:p>
          <a:p>
            <a:endParaRPr lang="nl-NL" dirty="0"/>
          </a:p>
          <a:p>
            <a:r>
              <a:rPr lang="nl-NL" dirty="0"/>
              <a:t>SCEGS: in kaart brengen op een heldere manier van </a:t>
            </a:r>
            <a:r>
              <a:rPr lang="nl-NL" dirty="0">
                <a:solidFill>
                  <a:srgbClr val="FF0000"/>
                </a:solidFill>
              </a:rPr>
              <a:t>psychosociale</a:t>
            </a:r>
            <a:r>
              <a:rPr lang="nl-NL" dirty="0"/>
              <a:t> problemen. En communiceren met arts.</a:t>
            </a:r>
          </a:p>
        </p:txBody>
      </p:sp>
    </p:spTree>
    <p:extLst>
      <p:ext uri="{BB962C8B-B14F-4D97-AF65-F5344CB8AC3E}">
        <p14:creationId xmlns:p14="http://schemas.microsoft.com/office/powerpoint/2010/main" val="86695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p:cTn id="1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1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de SECGS?</a:t>
            </a:r>
            <a:endParaRPr lang="nl-NL" dirty="0"/>
          </a:p>
        </p:txBody>
      </p:sp>
      <p:pic>
        <p:nvPicPr>
          <p:cNvPr id="4" name="Afbeelding 3"/>
          <p:cNvPicPr>
            <a:picLocks noChangeAspect="1"/>
          </p:cNvPicPr>
          <p:nvPr/>
        </p:nvPicPr>
        <p:blipFill>
          <a:blip r:embed="rId2"/>
          <a:stretch>
            <a:fillRect/>
          </a:stretch>
        </p:blipFill>
        <p:spPr>
          <a:xfrm>
            <a:off x="8167801" y="298475"/>
            <a:ext cx="4245084" cy="2347447"/>
          </a:xfrm>
          <a:prstGeom prst="rect">
            <a:avLst/>
          </a:prstGeom>
        </p:spPr>
      </p:pic>
      <p:sp>
        <p:nvSpPr>
          <p:cNvPr id="3" name="Tijdelijke aanduiding voor inhoud 2"/>
          <p:cNvSpPr>
            <a:spLocks noGrp="1"/>
          </p:cNvSpPr>
          <p:nvPr>
            <p:ph idx="1"/>
          </p:nvPr>
        </p:nvSpPr>
        <p:spPr>
          <a:xfrm>
            <a:off x="1244406" y="1947517"/>
            <a:ext cx="8825659" cy="3797300"/>
          </a:xfrm>
        </p:spPr>
        <p:txBody>
          <a:bodyPr>
            <a:normAutofit/>
          </a:bodyPr>
          <a:lstStyle/>
          <a:p>
            <a:r>
              <a:rPr lang="nl-NL" dirty="0" smtClean="0"/>
              <a:t>De SCEGS vindt zijn oorsprong in de </a:t>
            </a:r>
            <a:r>
              <a:rPr lang="nl-NL" dirty="0" err="1" smtClean="0"/>
              <a:t>biopsychosociale</a:t>
            </a:r>
            <a:r>
              <a:rPr lang="nl-NL" dirty="0" smtClean="0"/>
              <a:t> model</a:t>
            </a:r>
          </a:p>
          <a:p>
            <a:r>
              <a:rPr lang="nl-NL" dirty="0" smtClean="0"/>
              <a:t>Het model gaat er van uit dat (ervaren) gezondheid samenhangt met alle dimensies van het menselijk bestaan en dat de mens in voortdurende interactie met zijn omgeving staat.</a:t>
            </a:r>
          </a:p>
          <a:p>
            <a:r>
              <a:rPr lang="nl-NL" dirty="0" smtClean="0"/>
              <a:t>Dit is een model om de draaglast en draagkracht van een individu te beoordelen.</a:t>
            </a:r>
            <a:br>
              <a:rPr lang="nl-NL" dirty="0" smtClean="0"/>
            </a:br>
            <a:r>
              <a:rPr lang="nl-NL" dirty="0" smtClean="0"/>
              <a:t>Steun, stress, kracht en kwetsbaarheid bepalen mede het evenwicht van de persoon</a:t>
            </a:r>
          </a:p>
          <a:p>
            <a:r>
              <a:rPr lang="nl-NL" i="1" dirty="0" smtClean="0"/>
              <a:t>Vicieuze cirkels </a:t>
            </a:r>
            <a:r>
              <a:rPr lang="nl-NL" dirty="0" smtClean="0"/>
              <a:t>spelen een belangrijke rol bij het in stand houden van klachten, ongeacht de oorsprong van de klachten.</a:t>
            </a:r>
          </a:p>
        </p:txBody>
      </p:sp>
    </p:spTree>
    <p:extLst>
      <p:ext uri="{BB962C8B-B14F-4D97-AF65-F5344CB8AC3E}">
        <p14:creationId xmlns:p14="http://schemas.microsoft.com/office/powerpoint/2010/main" val="1222457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SCEGS</a:t>
            </a:r>
            <a:endParaRPr lang="nl-NL" dirty="0"/>
          </a:p>
        </p:txBody>
      </p:sp>
      <p:sp>
        <p:nvSpPr>
          <p:cNvPr id="3" name="Tijdelijke aanduiding voor inhoud 2"/>
          <p:cNvSpPr>
            <a:spLocks noGrp="1"/>
          </p:cNvSpPr>
          <p:nvPr>
            <p:ph idx="1"/>
          </p:nvPr>
        </p:nvSpPr>
        <p:spPr>
          <a:xfrm>
            <a:off x="709181" y="1789043"/>
            <a:ext cx="10349965" cy="3576177"/>
          </a:xfrm>
        </p:spPr>
        <p:txBody>
          <a:bodyPr>
            <a:normAutofit fontScale="47500" lnSpcReduction="20000"/>
          </a:bodyPr>
          <a:lstStyle/>
          <a:p>
            <a:pPr marL="0" indent="0">
              <a:buNone/>
            </a:pPr>
            <a:r>
              <a:rPr lang="nl-NL" sz="4000" dirty="0"/>
              <a:t>SCEGS staat voor de somatische, cognitieve, emotionele, gedragsmatige, en sociale </a:t>
            </a:r>
            <a:r>
              <a:rPr lang="nl-NL" sz="4000" dirty="0" smtClean="0"/>
              <a:t>dimensies</a:t>
            </a:r>
            <a:endParaRPr lang="nl-NL" dirty="0"/>
          </a:p>
          <a:p>
            <a:r>
              <a:rPr lang="nl-NL" sz="6200" b="1" dirty="0" err="1"/>
              <a:t>S</a:t>
            </a:r>
            <a:r>
              <a:rPr lang="nl-NL" sz="6200" dirty="0" err="1"/>
              <a:t>omatiek</a:t>
            </a:r>
            <a:r>
              <a:rPr lang="nl-NL" sz="6200" dirty="0"/>
              <a:t>: De </a:t>
            </a:r>
            <a:r>
              <a:rPr lang="nl-NL" sz="6200" dirty="0" smtClean="0"/>
              <a:t>klachten wat </a:t>
            </a:r>
            <a:r>
              <a:rPr lang="nl-NL" sz="6200" dirty="0"/>
              <a:t>is de aard, de ernst, het beloop en de duur van de klachten?</a:t>
            </a:r>
          </a:p>
          <a:p>
            <a:r>
              <a:rPr lang="nl-NL" sz="6200" b="1" dirty="0" smtClean="0"/>
              <a:t>C</a:t>
            </a:r>
            <a:r>
              <a:rPr lang="nl-NL" sz="6200" dirty="0" smtClean="0"/>
              <a:t>ognitief</a:t>
            </a:r>
            <a:r>
              <a:rPr lang="nl-NL" sz="6200" dirty="0"/>
              <a:t>: Eigen ideeën en gedachten over de </a:t>
            </a:r>
            <a:r>
              <a:rPr lang="nl-NL" sz="6200" dirty="0" smtClean="0"/>
              <a:t>klachten Waaraan </a:t>
            </a:r>
            <a:r>
              <a:rPr lang="nl-NL" sz="6200" dirty="0"/>
              <a:t>schrijft u de klachten toe?</a:t>
            </a:r>
          </a:p>
          <a:p>
            <a:r>
              <a:rPr lang="nl-NL" sz="6200" b="1" dirty="0" smtClean="0"/>
              <a:t>E</a:t>
            </a:r>
            <a:r>
              <a:rPr lang="nl-NL" sz="6200" dirty="0" smtClean="0"/>
              <a:t>moties</a:t>
            </a:r>
            <a:r>
              <a:rPr lang="nl-NL" sz="6200" dirty="0"/>
              <a:t>: Gevoelens in relatie tot de </a:t>
            </a:r>
            <a:r>
              <a:rPr lang="nl-NL" sz="6200" dirty="0" smtClean="0"/>
              <a:t>klachten</a:t>
            </a:r>
            <a:endParaRPr lang="nl-NL" sz="6200" dirty="0"/>
          </a:p>
          <a:p>
            <a:r>
              <a:rPr lang="nl-NL" sz="6200" b="1" dirty="0"/>
              <a:t>G</a:t>
            </a:r>
            <a:r>
              <a:rPr lang="nl-NL" sz="6200" dirty="0"/>
              <a:t>edrag: Acties in verband met de klachten</a:t>
            </a:r>
          </a:p>
          <a:p>
            <a:r>
              <a:rPr lang="nl-NL" sz="6200" b="1" dirty="0" smtClean="0"/>
              <a:t>S</a:t>
            </a:r>
            <a:r>
              <a:rPr lang="nl-NL" sz="6200" dirty="0" smtClean="0"/>
              <a:t>ociaal</a:t>
            </a:r>
            <a:r>
              <a:rPr lang="nl-NL" sz="6200" dirty="0"/>
              <a:t>: Welke invloed is er op het dagelijks leven</a:t>
            </a:r>
            <a:r>
              <a:rPr lang="nl-NL" sz="6200" dirty="0" smtClean="0"/>
              <a:t>?</a:t>
            </a:r>
            <a:br>
              <a:rPr lang="nl-NL" sz="6200" dirty="0" smtClean="0"/>
            </a:br>
            <a:endParaRPr lang="nl-NL" sz="3400" dirty="0"/>
          </a:p>
        </p:txBody>
      </p:sp>
    </p:spTree>
    <p:extLst>
      <p:ext uri="{BB962C8B-B14F-4D97-AF65-F5344CB8AC3E}">
        <p14:creationId xmlns:p14="http://schemas.microsoft.com/office/powerpoint/2010/main" val="11951725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a:stretch>
            <a:fillRect/>
          </a:stretch>
        </p:blipFill>
        <p:spPr>
          <a:xfrm>
            <a:off x="9095363" y="179026"/>
            <a:ext cx="2723746" cy="2452502"/>
          </a:xfrm>
          <a:prstGeom prst="rect">
            <a:avLst/>
          </a:prstGeom>
        </p:spPr>
      </p:pic>
      <p:sp>
        <p:nvSpPr>
          <p:cNvPr id="2" name="Titel 1"/>
          <p:cNvSpPr>
            <a:spLocks noGrp="1"/>
          </p:cNvSpPr>
          <p:nvPr>
            <p:ph type="title"/>
          </p:nvPr>
        </p:nvSpPr>
        <p:spPr/>
        <p:txBody>
          <a:bodyPr/>
          <a:lstStyle/>
          <a:p>
            <a:r>
              <a:rPr lang="nl-NL" dirty="0" smtClean="0"/>
              <a:t>SOLK</a:t>
            </a:r>
            <a:endParaRPr lang="nl-NL" dirty="0"/>
          </a:p>
        </p:txBody>
      </p:sp>
      <p:sp>
        <p:nvSpPr>
          <p:cNvPr id="3" name="Tijdelijke aanduiding voor inhoud 2"/>
          <p:cNvSpPr>
            <a:spLocks noGrp="1"/>
          </p:cNvSpPr>
          <p:nvPr>
            <p:ph idx="1"/>
          </p:nvPr>
        </p:nvSpPr>
        <p:spPr/>
        <p:txBody>
          <a:bodyPr/>
          <a:lstStyle/>
          <a:p>
            <a:r>
              <a:rPr lang="nl-NL" b="1" dirty="0" smtClean="0"/>
              <a:t>Bij sommige klachten van mense</a:t>
            </a:r>
            <a:r>
              <a:rPr lang="nl-NL" b="1" dirty="0" smtClean="0"/>
              <a:t>n zal een arts </a:t>
            </a:r>
            <a:r>
              <a:rPr lang="nl-NL" b="1" dirty="0" err="1" smtClean="0"/>
              <a:t>mbv</a:t>
            </a:r>
            <a:r>
              <a:rPr lang="nl-NL" b="1" dirty="0" smtClean="0"/>
              <a:t> SCEGS opzoek gaan naar een mogelijke oorzaak.</a:t>
            </a:r>
            <a:br>
              <a:rPr lang="nl-NL" b="1" dirty="0" smtClean="0"/>
            </a:br>
            <a:r>
              <a:rPr lang="nl-NL" b="1" dirty="0" smtClean="0"/>
              <a:t>Dit zal gebeuren als bij </a:t>
            </a:r>
            <a:r>
              <a:rPr lang="nl-NL" b="1" dirty="0" smtClean="0"/>
              <a:t>Somatisch </a:t>
            </a:r>
            <a:r>
              <a:rPr lang="nl-NL" b="1" dirty="0"/>
              <a:t>Onvoldoende verklaarde Lichamelijke Klachten (SOLK)</a:t>
            </a:r>
          </a:p>
          <a:p>
            <a:r>
              <a:rPr lang="nl-NL" dirty="0" smtClean="0"/>
              <a:t>Ook om dit te kunnen ordenen kan je gebruik maken van de SCEGS.</a:t>
            </a:r>
          </a:p>
          <a:p>
            <a:r>
              <a:rPr lang="nl-NL" dirty="0"/>
              <a:t>SOLK omvat een breed palet van klachten: pijnklachten, maar ook lichamelijke functiestoornissen zoals evenwichtsstoornis, energiegebrek, krachtverlies of wazig zien, of afwijkende waarneming zoals oorsuizen, piepen, tintelingen of een doof gevoel. Vaak komen daar gaandeweg klachten van spanning, concentratie- en geheugenverlies, slaapproblemen, angst of depressie bij.</a:t>
            </a:r>
          </a:p>
        </p:txBody>
      </p:sp>
    </p:spTree>
    <p:extLst>
      <p:ext uri="{BB962C8B-B14F-4D97-AF65-F5344CB8AC3E}">
        <p14:creationId xmlns:p14="http://schemas.microsoft.com/office/powerpoint/2010/main" val="1949032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a:t>Indeling SOLK volgens DSM-5: somatisch-symptoomstoornis en verwante stoornissen</a:t>
            </a:r>
          </a:p>
          <a:p>
            <a:r>
              <a:rPr lang="nl-NL" dirty="0"/>
              <a:t>Somatisch-symptoomstoornis (SSS)</a:t>
            </a:r>
          </a:p>
          <a:p>
            <a:r>
              <a:rPr lang="nl-NL" dirty="0" smtClean="0"/>
              <a:t>Ziekte angststoornis</a:t>
            </a:r>
            <a:endParaRPr lang="nl-NL" dirty="0"/>
          </a:p>
          <a:p>
            <a:r>
              <a:rPr lang="nl-NL" dirty="0"/>
              <a:t>Conversiestoornis (functioneel-neurologische-symptoomstoornis</a:t>
            </a:r>
            <a:r>
              <a:rPr lang="nl-NL" dirty="0" smtClean="0"/>
              <a:t>)</a:t>
            </a:r>
            <a:endParaRPr lang="nl-NL" dirty="0"/>
          </a:p>
          <a:p>
            <a:r>
              <a:rPr lang="nl-NL" dirty="0"/>
              <a:t>Psychische factoren die somatische aandoeningen beïnvloeden Ongespecificeerde somatisch-symptoomstoornis of verwante </a:t>
            </a:r>
            <a:r>
              <a:rPr lang="nl-NL" dirty="0" smtClean="0"/>
              <a:t>stoornis</a:t>
            </a:r>
          </a:p>
          <a:p>
            <a:endParaRPr lang="nl-NL" dirty="0"/>
          </a:p>
          <a:p>
            <a:r>
              <a:rPr lang="nl-NL" dirty="0" smtClean="0"/>
              <a:t>Bij deze klachten kan en zal de SCEGS dus behulpzaam zijn in het zoeken naar oplossingen</a:t>
            </a:r>
            <a:endParaRPr lang="nl-NL" dirty="0"/>
          </a:p>
          <a:p>
            <a:endParaRPr lang="nl-NL" dirty="0"/>
          </a:p>
        </p:txBody>
      </p:sp>
    </p:spTree>
    <p:extLst>
      <p:ext uri="{BB962C8B-B14F-4D97-AF65-F5344CB8AC3E}">
        <p14:creationId xmlns:p14="http://schemas.microsoft.com/office/powerpoint/2010/main" val="2129354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Let op!</a:t>
            </a:r>
            <a:endParaRPr lang="nl-NL" dirty="0"/>
          </a:p>
        </p:txBody>
      </p:sp>
      <p:sp>
        <p:nvSpPr>
          <p:cNvPr id="3" name="Tijdelijke aanduiding voor inhoud 2"/>
          <p:cNvSpPr>
            <a:spLocks noGrp="1"/>
          </p:cNvSpPr>
          <p:nvPr>
            <p:ph idx="1"/>
          </p:nvPr>
        </p:nvSpPr>
        <p:spPr/>
        <p:txBody>
          <a:bodyPr/>
          <a:lstStyle/>
          <a:p>
            <a:r>
              <a:rPr lang="nl-NL" dirty="0" smtClean="0"/>
              <a:t>De uitgebreide uitwerking en vragen zijn ideeën, opties, mogelijkheden, handvatten om je richting te geven wat je waarbij zou kunnen vragen. </a:t>
            </a:r>
            <a:br>
              <a:rPr lang="nl-NL" dirty="0" smtClean="0"/>
            </a:br>
            <a:endParaRPr lang="nl-NL" dirty="0"/>
          </a:p>
          <a:p>
            <a:r>
              <a:rPr lang="nl-NL" dirty="0" smtClean="0"/>
              <a:t>Zoals bij de ABCDE methode, liggen de volgorde en de vragen vast, maar bij de SCEGS </a:t>
            </a:r>
            <a:r>
              <a:rPr lang="nl-NL" dirty="0" smtClean="0"/>
              <a:t>gaat </a:t>
            </a:r>
            <a:r>
              <a:rPr lang="nl-NL" dirty="0" smtClean="0"/>
              <a:t>het om het afstemmen op de persoon. </a:t>
            </a:r>
          </a:p>
          <a:p>
            <a:r>
              <a:rPr lang="nl-NL" dirty="0" smtClean="0"/>
              <a:t>Dit maakt het uitdagender en complexer.</a:t>
            </a:r>
            <a:endParaRPr lang="nl-NL" dirty="0"/>
          </a:p>
        </p:txBody>
      </p:sp>
    </p:spTree>
    <p:extLst>
      <p:ext uri="{BB962C8B-B14F-4D97-AF65-F5344CB8AC3E}">
        <p14:creationId xmlns:p14="http://schemas.microsoft.com/office/powerpoint/2010/main" val="243784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Belangrijk bij dit hulpmiddel is:</a:t>
            </a:r>
            <a:endParaRPr lang="nl-NL" dirty="0"/>
          </a:p>
        </p:txBody>
      </p:sp>
      <p:sp>
        <p:nvSpPr>
          <p:cNvPr id="4" name="Tijdelijke aanduiding voor inhoud 3"/>
          <p:cNvSpPr>
            <a:spLocks noGrp="1"/>
          </p:cNvSpPr>
          <p:nvPr>
            <p:ph idx="1"/>
          </p:nvPr>
        </p:nvSpPr>
        <p:spPr/>
        <p:txBody>
          <a:bodyPr/>
          <a:lstStyle/>
          <a:p>
            <a:r>
              <a:rPr lang="nl-NL" dirty="0"/>
              <a:t>Actief luisteren; actiefdoorvragen;</a:t>
            </a:r>
          </a:p>
          <a:p>
            <a:pPr marL="0" indent="0">
              <a:buNone/>
            </a:pPr>
            <a:endParaRPr lang="nl-NL" dirty="0"/>
          </a:p>
          <a:p>
            <a:r>
              <a:rPr lang="nl-NL" dirty="0"/>
              <a:t>Stimuleren in woord en gebaar; papagaaien;</a:t>
            </a:r>
          </a:p>
          <a:p>
            <a:pPr marL="0" indent="0">
              <a:buNone/>
            </a:pPr>
            <a:endParaRPr lang="nl-NL" dirty="0"/>
          </a:p>
          <a:p>
            <a:r>
              <a:rPr lang="nl-NL" dirty="0"/>
              <a:t>verhelderen; wat bedoelt u met...;</a:t>
            </a:r>
          </a:p>
          <a:p>
            <a:pPr marL="0" indent="0">
              <a:buNone/>
            </a:pPr>
            <a:endParaRPr lang="nl-NL" dirty="0"/>
          </a:p>
          <a:p>
            <a:r>
              <a:rPr lang="nl-NL" dirty="0"/>
              <a:t>ordenen; samenvatten en structureren.</a:t>
            </a:r>
          </a:p>
          <a:p>
            <a:endParaRPr lang="nl-NL" dirty="0"/>
          </a:p>
        </p:txBody>
      </p:sp>
    </p:spTree>
    <p:extLst>
      <p:ext uri="{BB962C8B-B14F-4D97-AF65-F5344CB8AC3E}">
        <p14:creationId xmlns:p14="http://schemas.microsoft.com/office/powerpoint/2010/main" val="1722755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3564</TotalTime>
  <Words>1244</Words>
  <Application>Microsoft Office PowerPoint</Application>
  <PresentationFormat>Breedbeeld</PresentationFormat>
  <Paragraphs>159</Paragraphs>
  <Slides>25</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25</vt:i4>
      </vt:variant>
    </vt:vector>
  </HeadingPairs>
  <TitlesOfParts>
    <vt:vector size="30" baseType="lpstr">
      <vt:lpstr>Calibri</vt:lpstr>
      <vt:lpstr>Tw Cen MT</vt:lpstr>
      <vt:lpstr>Tw Cen MT Condensed</vt:lpstr>
      <vt:lpstr>Wingdings 3</vt:lpstr>
      <vt:lpstr>Integraal</vt:lpstr>
      <vt:lpstr>SCEGS</vt:lpstr>
      <vt:lpstr>Inhoud van de les</vt:lpstr>
      <vt:lpstr>Samenvattend Stappen in klinische redeneren</vt:lpstr>
      <vt:lpstr>Waarom de SECGS?</vt:lpstr>
      <vt:lpstr>SCEGS</vt:lpstr>
      <vt:lpstr>SOLK</vt:lpstr>
      <vt:lpstr>PowerPoint-presentatie</vt:lpstr>
      <vt:lpstr>Let op!</vt:lpstr>
      <vt:lpstr>Belangrijk bij dit hulpmiddel is:</vt:lpstr>
      <vt:lpstr>Somatische dimensie Wat zijn de Signalen en klachten </vt:lpstr>
      <vt:lpstr>Als je denkt aan:</vt:lpstr>
      <vt:lpstr>Cognitieve dimensie Hoe reageert de zorgvrager </vt:lpstr>
      <vt:lpstr>Emotionele dimensie Hoe is de mentale toestand</vt:lpstr>
      <vt:lpstr>Gedragsmatige dimensie Hoe  gedraagt iemand zich</vt:lpstr>
      <vt:lpstr>Sociale dimensie Hoe is de thuissituatie, sociale systeem </vt:lpstr>
      <vt:lpstr>SCEGS opdracht voor portfolio:</vt:lpstr>
      <vt:lpstr>Nog meer vragen zelf door te nemen</vt:lpstr>
      <vt:lpstr>Vragen die je kan stellen aan een patiënt met pijn, onderverdeelt in de SCEGS dimensies</vt:lpstr>
      <vt:lpstr>PowerPoint-presentatie</vt:lpstr>
      <vt:lpstr>PowerPoint-presentatie</vt:lpstr>
      <vt:lpstr>PowerPoint-presentatie</vt:lpstr>
      <vt:lpstr>Cognities</vt:lpstr>
      <vt:lpstr>Emoties </vt:lpstr>
      <vt:lpstr>Gedrag </vt:lpstr>
      <vt:lpstr>Sociaal </vt:lpstr>
    </vt:vector>
  </TitlesOfParts>
  <Company>Vancis B.V.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Mist, ample en sbar</dc:title>
  <dc:creator>Iwan van der Werf</dc:creator>
  <cp:lastModifiedBy>Lizette Bazen</cp:lastModifiedBy>
  <cp:revision>58</cp:revision>
  <dcterms:created xsi:type="dcterms:W3CDTF">2016-02-23T12:10:32Z</dcterms:created>
  <dcterms:modified xsi:type="dcterms:W3CDTF">2019-11-02T14:31:40Z</dcterms:modified>
</cp:coreProperties>
</file>